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0"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0926" autoAdjust="0"/>
  </p:normalViewPr>
  <p:slideViewPr>
    <p:cSldViewPr snapToGrid="0">
      <p:cViewPr varScale="1">
        <p:scale>
          <a:sx n="71" d="100"/>
          <a:sy n="71" d="100"/>
        </p:scale>
        <p:origin x="484"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BF8798-E5B6-4FE7-932A-A5519C420A79}" type="datetimeFigureOut">
              <a:rPr lang="en-GB" smtClean="0"/>
              <a:t>16/02/2025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8BCFB4-F535-408E-91F4-7A1528F7656B}" type="slidenum">
              <a:rPr lang="en-GB" smtClean="0"/>
              <a:t>‹#›</a:t>
            </a:fld>
            <a:endParaRPr lang="en-GB"/>
          </a:p>
        </p:txBody>
      </p:sp>
    </p:spTree>
    <p:extLst>
      <p:ext uri="{BB962C8B-B14F-4D97-AF65-F5344CB8AC3E}">
        <p14:creationId xmlns:p14="http://schemas.microsoft.com/office/powerpoint/2010/main" val="1921425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Lg</a:t>
            </a:r>
            <a:r>
              <a:rPr lang="en-GB" dirty="0" smtClean="0"/>
              <a:t> users have a choice of words to refer to the same persons, groups, social relations or social issues depending on </a:t>
            </a:r>
          </a:p>
          <a:p>
            <a:pPr marL="285750" indent="-285750">
              <a:buAutoNum type="romanLcParenR"/>
            </a:pPr>
            <a:r>
              <a:rPr lang="en-GB" dirty="0" smtClean="0"/>
              <a:t>discourse genre,</a:t>
            </a:r>
            <a:r>
              <a:rPr lang="en-GB" baseline="0" dirty="0" smtClean="0"/>
              <a:t> </a:t>
            </a:r>
          </a:p>
          <a:p>
            <a:pPr marL="285750" indent="-285750">
              <a:buAutoNum type="romanLcParenR"/>
            </a:pPr>
            <a:r>
              <a:rPr lang="en-GB" baseline="0" dirty="0" smtClean="0"/>
              <a:t>personal context (mood, opinion perspective)</a:t>
            </a:r>
          </a:p>
          <a:p>
            <a:pPr marL="285750" indent="-285750">
              <a:buAutoNum type="romanLcParenR"/>
            </a:pPr>
            <a:r>
              <a:rPr lang="en-GB" baseline="0" dirty="0" smtClean="0"/>
              <a:t>Social context (formality, familiarity group membership, dominance relations etc.)</a:t>
            </a:r>
          </a:p>
          <a:p>
            <a:pPr marL="285750" indent="-285750">
              <a:buAutoNum type="romanLcParenR"/>
            </a:pPr>
            <a:r>
              <a:rPr lang="en-GB" baseline="0" dirty="0" smtClean="0"/>
              <a:t>Social cultural context.</a:t>
            </a:r>
            <a:endParaRPr lang="en-GB" dirty="0"/>
          </a:p>
        </p:txBody>
      </p:sp>
      <p:sp>
        <p:nvSpPr>
          <p:cNvPr id="4" name="Slide Number Placeholder 3"/>
          <p:cNvSpPr>
            <a:spLocks noGrp="1"/>
          </p:cNvSpPr>
          <p:nvPr>
            <p:ph type="sldNum" sz="quarter" idx="10"/>
          </p:nvPr>
        </p:nvSpPr>
        <p:spPr/>
        <p:txBody>
          <a:bodyPr/>
          <a:lstStyle/>
          <a:p>
            <a:fld id="{8C8BCFB4-F535-408E-91F4-7A1528F7656B}" type="slidenum">
              <a:rPr lang="en-GB" smtClean="0"/>
              <a:t>2</a:t>
            </a:fld>
            <a:endParaRPr lang="en-GB"/>
          </a:p>
        </p:txBody>
      </p:sp>
    </p:spTree>
    <p:extLst>
      <p:ext uri="{BB962C8B-B14F-4D97-AF65-F5344CB8AC3E}">
        <p14:creationId xmlns:p14="http://schemas.microsoft.com/office/powerpoint/2010/main" val="2129856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Honorifics forms</a:t>
            </a:r>
            <a:r>
              <a:rPr lang="en-GB" baseline="0" dirty="0" smtClean="0"/>
              <a:t> of address. Both the self address, talk show guests and in radio presenter address </a:t>
            </a:r>
            <a:endParaRPr lang="en-GB" dirty="0"/>
          </a:p>
        </p:txBody>
      </p:sp>
      <p:sp>
        <p:nvSpPr>
          <p:cNvPr id="4" name="Slide Number Placeholder 3"/>
          <p:cNvSpPr>
            <a:spLocks noGrp="1"/>
          </p:cNvSpPr>
          <p:nvPr>
            <p:ph type="sldNum" sz="quarter" idx="10"/>
          </p:nvPr>
        </p:nvSpPr>
        <p:spPr/>
        <p:txBody>
          <a:bodyPr/>
          <a:lstStyle/>
          <a:p>
            <a:fld id="{8C8BCFB4-F535-408E-91F4-7A1528F7656B}" type="slidenum">
              <a:rPr lang="en-GB" smtClean="0"/>
              <a:t>10</a:t>
            </a:fld>
            <a:endParaRPr lang="en-GB"/>
          </a:p>
        </p:txBody>
      </p:sp>
    </p:spTree>
    <p:extLst>
      <p:ext uri="{BB962C8B-B14F-4D97-AF65-F5344CB8AC3E}">
        <p14:creationId xmlns:p14="http://schemas.microsoft.com/office/powerpoint/2010/main" val="2907405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2/16/2025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2/16/2025</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google.com/search?q=implying&amp;si=AMnBZoFm76bvId4K9j6r5bU9rVYrk5DO53u-qpBTSpq5A9ptFWwy0d83A2agEC6epPtM1Iv30UtmR6aPkC-xwPul16u93lAR3w%3D%3D&amp;expnd=1"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28401" y="141668"/>
            <a:ext cx="8574622" cy="3854599"/>
          </a:xfrm>
        </p:spPr>
        <p:txBody>
          <a:bodyPr>
            <a:normAutofit/>
          </a:bodyPr>
          <a:lstStyle/>
          <a:p>
            <a:pPr algn="ctr"/>
            <a:r>
              <a:rPr lang="en-US" sz="4400" b="1" dirty="0"/>
              <a:t>A Critical Discourse Analysis of Radio Call-in Discourses in the </a:t>
            </a:r>
            <a:r>
              <a:rPr lang="en-US" sz="4400" b="1" dirty="0" err="1"/>
              <a:t>Lubukusu</a:t>
            </a:r>
            <a:r>
              <a:rPr lang="en-US" sz="4400" b="1" dirty="0"/>
              <a:t> Radio Stations</a:t>
            </a:r>
            <a:r>
              <a:rPr lang="en-GB" sz="4400" dirty="0"/>
              <a:t/>
            </a:r>
            <a:br>
              <a:rPr lang="en-GB" sz="4400" dirty="0"/>
            </a:br>
            <a:r>
              <a:rPr lang="en-US" b="1" dirty="0"/>
              <a:t> </a:t>
            </a:r>
            <a:r>
              <a:rPr lang="en-GB" dirty="0"/>
              <a:t/>
            </a:r>
            <a:br>
              <a:rPr lang="en-GB" dirty="0"/>
            </a:br>
            <a:endParaRPr lang="en-GB" sz="3600" dirty="0"/>
          </a:p>
        </p:txBody>
      </p:sp>
      <p:sp>
        <p:nvSpPr>
          <p:cNvPr id="3" name="Subtitle 2"/>
          <p:cNvSpPr>
            <a:spLocks noGrp="1"/>
          </p:cNvSpPr>
          <p:nvPr>
            <p:ph type="subTitle" idx="1"/>
          </p:nvPr>
        </p:nvSpPr>
        <p:spPr/>
        <p:txBody>
          <a:bodyPr>
            <a:normAutofit/>
          </a:bodyPr>
          <a:lstStyle/>
          <a:p>
            <a:r>
              <a:rPr lang="en-US" sz="2800" dirty="0"/>
              <a:t>Dr. Ben </a:t>
            </a:r>
            <a:r>
              <a:rPr lang="en-US" sz="2800" dirty="0" err="1"/>
              <a:t>Nyongesa</a:t>
            </a:r>
            <a:r>
              <a:rPr lang="en-US" sz="2800" dirty="0"/>
              <a:t> and Dr. </a:t>
            </a:r>
            <a:r>
              <a:rPr lang="en-US" sz="2800" dirty="0" err="1"/>
              <a:t>Wakoko</a:t>
            </a:r>
            <a:r>
              <a:rPr lang="en-US" sz="2800" dirty="0"/>
              <a:t> </a:t>
            </a:r>
            <a:r>
              <a:rPr lang="en-US" sz="2800" dirty="0" err="1"/>
              <a:t>Makorios</a:t>
            </a:r>
            <a:endParaRPr lang="en-GB" sz="2800" dirty="0"/>
          </a:p>
        </p:txBody>
      </p:sp>
    </p:spTree>
    <p:extLst>
      <p:ext uri="{BB962C8B-B14F-4D97-AF65-F5344CB8AC3E}">
        <p14:creationId xmlns:p14="http://schemas.microsoft.com/office/powerpoint/2010/main" val="34166423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57164"/>
            <a:ext cx="10018713" cy="671511"/>
          </a:xfrm>
        </p:spPr>
        <p:txBody>
          <a:bodyPr>
            <a:normAutofit fontScale="90000"/>
          </a:bodyPr>
          <a:lstStyle/>
          <a:p>
            <a:r>
              <a:rPr lang="en-GB" dirty="0"/>
              <a:t>R</a:t>
            </a:r>
            <a:r>
              <a:rPr lang="en-GB" dirty="0" smtClean="0"/>
              <a:t>esults</a:t>
            </a:r>
            <a:endParaRPr lang="en-GB" dirty="0"/>
          </a:p>
        </p:txBody>
      </p:sp>
      <p:sp>
        <p:nvSpPr>
          <p:cNvPr id="3" name="Content Placeholder 2"/>
          <p:cNvSpPr>
            <a:spLocks noGrp="1"/>
          </p:cNvSpPr>
          <p:nvPr>
            <p:ph idx="1"/>
          </p:nvPr>
        </p:nvSpPr>
        <p:spPr>
          <a:xfrm>
            <a:off x="885825" y="828675"/>
            <a:ext cx="11306175" cy="5815013"/>
          </a:xfrm>
        </p:spPr>
        <p:txBody>
          <a:bodyPr/>
          <a:lstStyle/>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125517847"/>
              </p:ext>
            </p:extLst>
          </p:nvPr>
        </p:nvGraphicFramePr>
        <p:xfrm>
          <a:off x="1000125" y="985833"/>
          <a:ext cx="10502899" cy="5454723"/>
        </p:xfrm>
        <a:graphic>
          <a:graphicData uri="http://schemas.openxmlformats.org/drawingml/2006/table">
            <a:tbl>
              <a:tblPr firstRow="1" bandRow="1">
                <a:tableStyleId>{5C22544A-7EE6-4342-B048-85BDC9FD1C3A}</a:tableStyleId>
              </a:tblPr>
              <a:tblGrid>
                <a:gridCol w="688080">
                  <a:extLst>
                    <a:ext uri="{9D8B030D-6E8A-4147-A177-3AD203B41FA5}">
                      <a16:colId xmlns:a16="http://schemas.microsoft.com/office/drawing/2014/main" val="61094805"/>
                    </a:ext>
                  </a:extLst>
                </a:gridCol>
                <a:gridCol w="4695684">
                  <a:extLst>
                    <a:ext uri="{9D8B030D-6E8A-4147-A177-3AD203B41FA5}">
                      <a16:colId xmlns:a16="http://schemas.microsoft.com/office/drawing/2014/main" val="469918501"/>
                    </a:ext>
                  </a:extLst>
                </a:gridCol>
                <a:gridCol w="2357423">
                  <a:extLst>
                    <a:ext uri="{9D8B030D-6E8A-4147-A177-3AD203B41FA5}">
                      <a16:colId xmlns:a16="http://schemas.microsoft.com/office/drawing/2014/main" val="1554992048"/>
                    </a:ext>
                  </a:extLst>
                </a:gridCol>
                <a:gridCol w="2761712">
                  <a:extLst>
                    <a:ext uri="{9D8B030D-6E8A-4147-A177-3AD203B41FA5}">
                      <a16:colId xmlns:a16="http://schemas.microsoft.com/office/drawing/2014/main" val="4115400372"/>
                    </a:ext>
                  </a:extLst>
                </a:gridCol>
              </a:tblGrid>
              <a:tr h="770766">
                <a:tc gridSpan="4">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Linguistic strategies commonly used by callers</a:t>
                      </a:r>
                    </a:p>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2126211"/>
                  </a:ext>
                </a:extLst>
              </a:tr>
              <a:tr h="440438">
                <a:tc>
                  <a:txBody>
                    <a:bodyPr/>
                    <a:lstStyle/>
                    <a:p>
                      <a:r>
                        <a:rPr lang="en-GB" dirty="0" smtClean="0"/>
                        <a:t>No.</a:t>
                      </a:r>
                      <a:endParaRPr lang="en-GB" dirty="0"/>
                    </a:p>
                  </a:txBody>
                  <a:tcPr/>
                </a:tc>
                <a:tc>
                  <a:txBody>
                    <a:bodyPr/>
                    <a:lstStyle/>
                    <a:p>
                      <a:r>
                        <a:rPr lang="en-GB" dirty="0" smtClean="0"/>
                        <a:t>Strategy</a:t>
                      </a:r>
                      <a:endParaRPr lang="en-GB" dirty="0"/>
                    </a:p>
                  </a:txBody>
                  <a:tcPr/>
                </a:tc>
                <a:tc>
                  <a:txBody>
                    <a:bodyPr/>
                    <a:lstStyle/>
                    <a:p>
                      <a:r>
                        <a:rPr lang="en-GB" dirty="0" smtClean="0"/>
                        <a:t>Frequency</a:t>
                      </a:r>
                      <a:endParaRPr lang="en-GB" dirty="0"/>
                    </a:p>
                  </a:txBody>
                  <a:tcPr/>
                </a:tc>
                <a:tc>
                  <a:txBody>
                    <a:bodyPr/>
                    <a:lstStyle/>
                    <a:p>
                      <a:r>
                        <a:rPr lang="en-GB" dirty="0" smtClean="0"/>
                        <a:t>%</a:t>
                      </a:r>
                      <a:endParaRPr lang="en-GB" dirty="0"/>
                    </a:p>
                  </a:txBody>
                  <a:tcPr/>
                </a:tc>
                <a:extLst>
                  <a:ext uri="{0D108BD9-81ED-4DB2-BD59-A6C34878D82A}">
                    <a16:rowId xmlns:a16="http://schemas.microsoft.com/office/drawing/2014/main" val="4260854676"/>
                  </a:ext>
                </a:extLst>
              </a:tr>
              <a:tr h="440438">
                <a:tc>
                  <a:txBody>
                    <a:bodyPr/>
                    <a:lstStyle/>
                    <a:p>
                      <a:r>
                        <a:rPr lang="en-GB" dirty="0" smtClean="0"/>
                        <a:t>1</a:t>
                      </a:r>
                      <a:endParaRPr lang="en-GB" dirty="0"/>
                    </a:p>
                  </a:txBody>
                  <a:tcPr/>
                </a:tc>
                <a:tc>
                  <a:txBody>
                    <a:bodyPr/>
                    <a:lstStyle/>
                    <a:p>
                      <a:r>
                        <a:rPr lang="en-GB" dirty="0" smtClean="0"/>
                        <a:t>Honorifics </a:t>
                      </a:r>
                      <a:endParaRPr lang="en-GB" dirty="0"/>
                    </a:p>
                  </a:txBody>
                  <a:tcPr/>
                </a:tc>
                <a:tc>
                  <a:txBody>
                    <a:bodyPr/>
                    <a:lstStyle/>
                    <a:p>
                      <a:r>
                        <a:rPr lang="en-GB" dirty="0" smtClean="0"/>
                        <a:t>20</a:t>
                      </a:r>
                      <a:endParaRPr lang="en-GB" dirty="0"/>
                    </a:p>
                  </a:txBody>
                  <a:tcPr/>
                </a:tc>
                <a:tc>
                  <a:txBody>
                    <a:bodyPr/>
                    <a:lstStyle/>
                    <a:p>
                      <a:r>
                        <a:rPr lang="en-GB" dirty="0" smtClean="0"/>
                        <a:t>28%</a:t>
                      </a:r>
                      <a:endParaRPr lang="en-GB" dirty="0"/>
                    </a:p>
                  </a:txBody>
                  <a:tcPr/>
                </a:tc>
                <a:extLst>
                  <a:ext uri="{0D108BD9-81ED-4DB2-BD59-A6C34878D82A}">
                    <a16:rowId xmlns:a16="http://schemas.microsoft.com/office/drawing/2014/main" val="2968238054"/>
                  </a:ext>
                </a:extLst>
              </a:tr>
              <a:tr h="440438">
                <a:tc>
                  <a:txBody>
                    <a:bodyPr/>
                    <a:lstStyle/>
                    <a:p>
                      <a:r>
                        <a:rPr lang="en-GB" dirty="0" smtClean="0"/>
                        <a:t>2</a:t>
                      </a:r>
                      <a:endParaRPr lang="en-GB" dirty="0"/>
                    </a:p>
                  </a:txBody>
                  <a:tcPr/>
                </a:tc>
                <a:tc>
                  <a:txBody>
                    <a:bodyPr/>
                    <a:lstStyle/>
                    <a:p>
                      <a:r>
                        <a:rPr lang="en-GB" dirty="0" smtClean="0"/>
                        <a:t>Personal brand name</a:t>
                      </a:r>
                      <a:endParaRPr lang="en-GB" dirty="0"/>
                    </a:p>
                  </a:txBody>
                  <a:tcPr/>
                </a:tc>
                <a:tc>
                  <a:txBody>
                    <a:bodyPr/>
                    <a:lstStyle/>
                    <a:p>
                      <a:r>
                        <a:rPr lang="en-GB" dirty="0" smtClean="0"/>
                        <a:t>18</a:t>
                      </a:r>
                      <a:endParaRPr lang="en-GB" dirty="0"/>
                    </a:p>
                  </a:txBody>
                  <a:tcPr/>
                </a:tc>
                <a:tc>
                  <a:txBody>
                    <a:bodyPr/>
                    <a:lstStyle/>
                    <a:p>
                      <a:r>
                        <a:rPr lang="en-GB" dirty="0" smtClean="0"/>
                        <a:t>24%</a:t>
                      </a:r>
                      <a:endParaRPr lang="en-GB" dirty="0"/>
                    </a:p>
                  </a:txBody>
                  <a:tcPr/>
                </a:tc>
                <a:extLst>
                  <a:ext uri="{0D108BD9-81ED-4DB2-BD59-A6C34878D82A}">
                    <a16:rowId xmlns:a16="http://schemas.microsoft.com/office/drawing/2014/main" val="3390994570"/>
                  </a:ext>
                </a:extLst>
              </a:tr>
              <a:tr h="440438">
                <a:tc>
                  <a:txBody>
                    <a:bodyPr/>
                    <a:lstStyle/>
                    <a:p>
                      <a:r>
                        <a:rPr lang="en-GB" dirty="0" smtClean="0"/>
                        <a:t>3</a:t>
                      </a:r>
                      <a:endParaRPr lang="en-GB" dirty="0"/>
                    </a:p>
                  </a:txBody>
                  <a:tcPr/>
                </a:tc>
                <a:tc>
                  <a:txBody>
                    <a:bodyPr/>
                    <a:lstStyle/>
                    <a:p>
                      <a:r>
                        <a:rPr lang="en-GB" dirty="0" smtClean="0"/>
                        <a:t>metaphors</a:t>
                      </a:r>
                      <a:endParaRPr lang="en-GB" dirty="0"/>
                    </a:p>
                  </a:txBody>
                  <a:tcPr/>
                </a:tc>
                <a:tc>
                  <a:txBody>
                    <a:bodyPr/>
                    <a:lstStyle/>
                    <a:p>
                      <a:r>
                        <a:rPr lang="en-GB" dirty="0" smtClean="0"/>
                        <a:t>2</a:t>
                      </a:r>
                      <a:endParaRPr lang="en-GB" dirty="0"/>
                    </a:p>
                  </a:txBody>
                  <a:tcPr/>
                </a:tc>
                <a:tc>
                  <a:txBody>
                    <a:bodyPr/>
                    <a:lstStyle/>
                    <a:p>
                      <a:r>
                        <a:rPr lang="en-GB" dirty="0" smtClean="0"/>
                        <a:t>3%</a:t>
                      </a:r>
                      <a:endParaRPr lang="en-GB" dirty="0"/>
                    </a:p>
                  </a:txBody>
                  <a:tcPr/>
                </a:tc>
                <a:extLst>
                  <a:ext uri="{0D108BD9-81ED-4DB2-BD59-A6C34878D82A}">
                    <a16:rowId xmlns:a16="http://schemas.microsoft.com/office/drawing/2014/main" val="242651222"/>
                  </a:ext>
                </a:extLst>
              </a:tr>
              <a:tr h="440438">
                <a:tc>
                  <a:txBody>
                    <a:bodyPr/>
                    <a:lstStyle/>
                    <a:p>
                      <a:r>
                        <a:rPr lang="en-GB" dirty="0" smtClean="0"/>
                        <a:t>4</a:t>
                      </a:r>
                      <a:endParaRPr lang="en-GB" dirty="0"/>
                    </a:p>
                  </a:txBody>
                  <a:tcPr/>
                </a:tc>
                <a:tc>
                  <a:txBody>
                    <a:bodyPr/>
                    <a:lstStyle/>
                    <a:p>
                      <a:r>
                        <a:rPr lang="en-GB" dirty="0" smtClean="0"/>
                        <a:t>Discourse</a:t>
                      </a:r>
                      <a:r>
                        <a:rPr lang="en-GB" baseline="0" dirty="0" smtClean="0"/>
                        <a:t> markers</a:t>
                      </a:r>
                      <a:endParaRPr lang="en-GB" dirty="0"/>
                    </a:p>
                  </a:txBody>
                  <a:tcPr/>
                </a:tc>
                <a:tc>
                  <a:txBody>
                    <a:bodyPr/>
                    <a:lstStyle/>
                    <a:p>
                      <a:r>
                        <a:rPr lang="en-GB" dirty="0" smtClean="0"/>
                        <a:t>10</a:t>
                      </a:r>
                      <a:endParaRPr lang="en-GB" dirty="0"/>
                    </a:p>
                  </a:txBody>
                  <a:tcPr/>
                </a:tc>
                <a:tc>
                  <a:txBody>
                    <a:bodyPr/>
                    <a:lstStyle/>
                    <a:p>
                      <a:r>
                        <a:rPr lang="en-GB" dirty="0" smtClean="0"/>
                        <a:t>14%</a:t>
                      </a:r>
                      <a:endParaRPr lang="en-GB" dirty="0"/>
                    </a:p>
                  </a:txBody>
                  <a:tcPr/>
                </a:tc>
                <a:extLst>
                  <a:ext uri="{0D108BD9-81ED-4DB2-BD59-A6C34878D82A}">
                    <a16:rowId xmlns:a16="http://schemas.microsoft.com/office/drawing/2014/main" val="1624645100"/>
                  </a:ext>
                </a:extLst>
              </a:tr>
              <a:tr h="440438">
                <a:tc>
                  <a:txBody>
                    <a:bodyPr/>
                    <a:lstStyle/>
                    <a:p>
                      <a:r>
                        <a:rPr lang="en-GB" dirty="0" smtClean="0"/>
                        <a:t>5</a:t>
                      </a:r>
                      <a:endParaRPr lang="en-GB" dirty="0"/>
                    </a:p>
                  </a:txBody>
                  <a:tcPr/>
                </a:tc>
                <a:tc>
                  <a:txBody>
                    <a:bodyPr/>
                    <a:lstStyle/>
                    <a:p>
                      <a:r>
                        <a:rPr lang="en-GB" dirty="0" smtClean="0"/>
                        <a:t>Back channels</a:t>
                      </a:r>
                      <a:endParaRPr lang="en-GB" dirty="0"/>
                    </a:p>
                  </a:txBody>
                  <a:tcPr/>
                </a:tc>
                <a:tc>
                  <a:txBody>
                    <a:bodyPr/>
                    <a:lstStyle/>
                    <a:p>
                      <a:r>
                        <a:rPr lang="en-GB" dirty="0" smtClean="0"/>
                        <a:t>4</a:t>
                      </a:r>
                      <a:endParaRPr lang="en-GB" dirty="0"/>
                    </a:p>
                  </a:txBody>
                  <a:tcPr/>
                </a:tc>
                <a:tc>
                  <a:txBody>
                    <a:bodyPr/>
                    <a:lstStyle/>
                    <a:p>
                      <a:r>
                        <a:rPr lang="en-GB" dirty="0" smtClean="0"/>
                        <a:t>6%</a:t>
                      </a:r>
                      <a:endParaRPr lang="en-GB" dirty="0"/>
                    </a:p>
                  </a:txBody>
                  <a:tcPr/>
                </a:tc>
                <a:extLst>
                  <a:ext uri="{0D108BD9-81ED-4DB2-BD59-A6C34878D82A}">
                    <a16:rowId xmlns:a16="http://schemas.microsoft.com/office/drawing/2014/main" val="884853656"/>
                  </a:ext>
                </a:extLst>
              </a:tr>
              <a:tr h="680443">
                <a:tc>
                  <a:txBody>
                    <a:bodyPr/>
                    <a:lstStyle/>
                    <a:p>
                      <a:r>
                        <a:rPr lang="en-GB" dirty="0" smtClean="0"/>
                        <a:t>6</a:t>
                      </a:r>
                      <a:endParaRPr lang="en-GB" dirty="0"/>
                    </a:p>
                  </a:txBody>
                  <a:tcPr/>
                </a:tc>
                <a:tc>
                  <a:txBody>
                    <a:bodyPr/>
                    <a:lstStyle/>
                    <a:p>
                      <a:r>
                        <a:rPr lang="en-GB" dirty="0" smtClean="0"/>
                        <a:t>Opening</a:t>
                      </a:r>
                      <a:endParaRPr lang="en-GB" dirty="0"/>
                    </a:p>
                  </a:txBody>
                  <a:tcPr/>
                </a:tc>
                <a:tc>
                  <a:txBody>
                    <a:bodyPr/>
                    <a:lstStyle/>
                    <a:p>
                      <a:r>
                        <a:rPr lang="en-GB" dirty="0" smtClean="0"/>
                        <a:t>12</a:t>
                      </a:r>
                      <a:endParaRPr lang="en-GB" dirty="0"/>
                    </a:p>
                  </a:txBody>
                  <a:tcPr/>
                </a:tc>
                <a:tc>
                  <a:txBody>
                    <a:bodyPr/>
                    <a:lstStyle/>
                    <a:p>
                      <a:r>
                        <a:rPr lang="en-GB" dirty="0" smtClean="0"/>
                        <a:t>17%</a:t>
                      </a:r>
                      <a:endParaRPr lang="en-GB" dirty="0"/>
                    </a:p>
                  </a:txBody>
                  <a:tcPr/>
                </a:tc>
                <a:extLst>
                  <a:ext uri="{0D108BD9-81ED-4DB2-BD59-A6C34878D82A}">
                    <a16:rowId xmlns:a16="http://schemas.microsoft.com/office/drawing/2014/main" val="3724002478"/>
                  </a:ext>
                </a:extLst>
              </a:tr>
              <a:tr h="680443">
                <a:tc>
                  <a:txBody>
                    <a:bodyPr/>
                    <a:lstStyle/>
                    <a:p>
                      <a:r>
                        <a:rPr lang="en-GB" dirty="0" smtClean="0"/>
                        <a:t>7</a:t>
                      </a:r>
                      <a:endParaRPr lang="en-GB" dirty="0"/>
                    </a:p>
                  </a:txBody>
                  <a:tcPr/>
                </a:tc>
                <a:tc>
                  <a:txBody>
                    <a:bodyPr/>
                    <a:lstStyle/>
                    <a:p>
                      <a:r>
                        <a:rPr lang="en-GB" dirty="0" smtClean="0"/>
                        <a:t>closing</a:t>
                      </a:r>
                      <a:endParaRPr lang="en-GB" dirty="0"/>
                    </a:p>
                  </a:txBody>
                  <a:tcPr/>
                </a:tc>
                <a:tc>
                  <a:txBody>
                    <a:bodyPr/>
                    <a:lstStyle/>
                    <a:p>
                      <a:r>
                        <a:rPr lang="en-GB" dirty="0" smtClean="0"/>
                        <a:t>6</a:t>
                      </a:r>
                      <a:endParaRPr lang="en-GB" dirty="0"/>
                    </a:p>
                  </a:txBody>
                  <a:tcPr/>
                </a:tc>
                <a:tc>
                  <a:txBody>
                    <a:bodyPr/>
                    <a:lstStyle/>
                    <a:p>
                      <a:r>
                        <a:rPr lang="en-GB" dirty="0" smtClean="0"/>
                        <a:t>8%</a:t>
                      </a:r>
                      <a:endParaRPr lang="en-GB" dirty="0"/>
                    </a:p>
                  </a:txBody>
                  <a:tcPr/>
                </a:tc>
                <a:extLst>
                  <a:ext uri="{0D108BD9-81ED-4DB2-BD59-A6C34878D82A}">
                    <a16:rowId xmlns:a16="http://schemas.microsoft.com/office/drawing/2014/main" val="3625047515"/>
                  </a:ext>
                </a:extLst>
              </a:tr>
              <a:tr h="680443">
                <a:tc>
                  <a:txBody>
                    <a:bodyPr/>
                    <a:lstStyle/>
                    <a:p>
                      <a:endParaRPr lang="en-GB" dirty="0"/>
                    </a:p>
                  </a:txBody>
                  <a:tcPr/>
                </a:tc>
                <a:tc>
                  <a:txBody>
                    <a:bodyPr/>
                    <a:lstStyle/>
                    <a:p>
                      <a:r>
                        <a:rPr lang="en-GB" b="1" dirty="0" smtClean="0"/>
                        <a:t>Total </a:t>
                      </a:r>
                      <a:endParaRPr lang="en-GB" b="1" dirty="0"/>
                    </a:p>
                  </a:txBody>
                  <a:tcPr/>
                </a:tc>
                <a:tc>
                  <a:txBody>
                    <a:bodyPr/>
                    <a:lstStyle/>
                    <a:p>
                      <a:r>
                        <a:rPr lang="en-GB" b="1" dirty="0" smtClean="0"/>
                        <a:t>72</a:t>
                      </a:r>
                      <a:endParaRPr lang="en-GB" b="1" dirty="0"/>
                    </a:p>
                  </a:txBody>
                  <a:tcPr/>
                </a:tc>
                <a:tc>
                  <a:txBody>
                    <a:bodyPr/>
                    <a:lstStyle/>
                    <a:p>
                      <a:r>
                        <a:rPr lang="en-GB" b="1" dirty="0" smtClean="0"/>
                        <a:t>100%</a:t>
                      </a:r>
                      <a:endParaRPr lang="en-GB" b="1" dirty="0"/>
                    </a:p>
                  </a:txBody>
                  <a:tcPr/>
                </a:tc>
                <a:extLst>
                  <a:ext uri="{0D108BD9-81ED-4DB2-BD59-A6C34878D82A}">
                    <a16:rowId xmlns:a16="http://schemas.microsoft.com/office/drawing/2014/main" val="2370030500"/>
                  </a:ext>
                </a:extLst>
              </a:tr>
            </a:tbl>
          </a:graphicData>
        </a:graphic>
      </p:graphicFrame>
    </p:spTree>
    <p:extLst>
      <p:ext uri="{BB962C8B-B14F-4D97-AF65-F5344CB8AC3E}">
        <p14:creationId xmlns:p14="http://schemas.microsoft.com/office/powerpoint/2010/main" val="30568215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0"/>
            <a:ext cx="10018713" cy="728663"/>
          </a:xfrm>
        </p:spPr>
        <p:txBody>
          <a:bodyPr/>
          <a:lstStyle/>
          <a:p>
            <a:r>
              <a:rPr lang="en-GB" dirty="0"/>
              <a:t>H</a:t>
            </a:r>
            <a:r>
              <a:rPr lang="en-GB" dirty="0" smtClean="0"/>
              <a:t>onorifics</a:t>
            </a:r>
            <a:endParaRPr lang="en-GB" dirty="0"/>
          </a:p>
        </p:txBody>
      </p:sp>
      <p:sp>
        <p:nvSpPr>
          <p:cNvPr id="3" name="Content Placeholder 2"/>
          <p:cNvSpPr>
            <a:spLocks noGrp="1"/>
          </p:cNvSpPr>
          <p:nvPr>
            <p:ph idx="1"/>
          </p:nvPr>
        </p:nvSpPr>
        <p:spPr>
          <a:xfrm>
            <a:off x="914400" y="728663"/>
            <a:ext cx="11172825" cy="5915025"/>
          </a:xfrm>
        </p:spPr>
        <p:txBody>
          <a:bodyPr/>
          <a:lstStyle/>
          <a:p>
            <a:r>
              <a:rPr lang="en-US" dirty="0"/>
              <a:t>A</a:t>
            </a:r>
            <a:r>
              <a:rPr lang="en-US" dirty="0" smtClean="0"/>
              <a:t> </a:t>
            </a:r>
            <a:r>
              <a:rPr lang="en-US" dirty="0"/>
              <a:t>title or word </a:t>
            </a:r>
            <a:r>
              <a:rPr lang="en-US" dirty="0">
                <a:hlinkClick r:id="rId2"/>
              </a:rPr>
              <a:t>implying</a:t>
            </a:r>
            <a:r>
              <a:rPr lang="en-US" dirty="0"/>
              <a:t> or expressing </a:t>
            </a:r>
            <a:r>
              <a:rPr lang="en-US" dirty="0" smtClean="0"/>
              <a:t>respect.</a:t>
            </a:r>
          </a:p>
          <a:p>
            <a:r>
              <a:rPr lang="en-US" dirty="0" smtClean="0"/>
              <a:t>Forms of address among callers included; </a:t>
            </a:r>
            <a:r>
              <a:rPr lang="en-US" b="1" dirty="0" err="1" smtClean="0"/>
              <a:t>mayi</a:t>
            </a:r>
            <a:r>
              <a:rPr lang="en-US" b="1" dirty="0" smtClean="0"/>
              <a:t> </a:t>
            </a:r>
            <a:r>
              <a:rPr lang="en-US" dirty="0" smtClean="0"/>
              <a:t>owe </a:t>
            </a:r>
            <a:r>
              <a:rPr lang="en-US" dirty="0" err="1" smtClean="0"/>
              <a:t>munju</a:t>
            </a:r>
            <a:r>
              <a:rPr lang="en-US" dirty="0" smtClean="0"/>
              <a:t> </a:t>
            </a:r>
            <a:r>
              <a:rPr lang="en-US" dirty="0" err="1" smtClean="0"/>
              <a:t>mwewe</a:t>
            </a:r>
            <a:r>
              <a:rPr lang="en-US" dirty="0" smtClean="0"/>
              <a:t> (women with her own home), </a:t>
            </a:r>
            <a:r>
              <a:rPr lang="en-US" b="1" dirty="0" smtClean="0"/>
              <a:t>MCA</a:t>
            </a:r>
            <a:r>
              <a:rPr lang="en-US" dirty="0" smtClean="0"/>
              <a:t> </a:t>
            </a:r>
            <a:r>
              <a:rPr lang="en-US" dirty="0" err="1" smtClean="0"/>
              <a:t>kiatu</a:t>
            </a:r>
            <a:r>
              <a:rPr lang="en-US" dirty="0" smtClean="0"/>
              <a:t> </a:t>
            </a:r>
            <a:r>
              <a:rPr lang="en-US" dirty="0" err="1" smtClean="0"/>
              <a:t>moja</a:t>
            </a:r>
            <a:r>
              <a:rPr lang="en-US" dirty="0" smtClean="0"/>
              <a:t>-(MCA with one pair of shoes)</a:t>
            </a:r>
          </a:p>
          <a:p>
            <a:r>
              <a:rPr lang="en-US" dirty="0" smtClean="0"/>
              <a:t>Forms of address of radio presenters; </a:t>
            </a:r>
            <a:r>
              <a:rPr lang="en-US" b="1" dirty="0" err="1" smtClean="0"/>
              <a:t>omukambisi</a:t>
            </a:r>
            <a:r>
              <a:rPr lang="en-US" b="1" dirty="0" smtClean="0"/>
              <a:t> </a:t>
            </a:r>
            <a:r>
              <a:rPr lang="en-US" b="1" dirty="0" err="1" smtClean="0"/>
              <a:t>kuka</a:t>
            </a:r>
            <a:r>
              <a:rPr lang="en-US" b="1" dirty="0" smtClean="0"/>
              <a:t> </a:t>
            </a:r>
            <a:r>
              <a:rPr lang="en-US" dirty="0" err="1" smtClean="0"/>
              <a:t>kisondio</a:t>
            </a:r>
            <a:r>
              <a:rPr lang="en-US" dirty="0" smtClean="0"/>
              <a:t>, </a:t>
            </a:r>
            <a:r>
              <a:rPr lang="en-US" b="1" dirty="0" smtClean="0"/>
              <a:t>the most beautiful </a:t>
            </a:r>
            <a:r>
              <a:rPr lang="en-US" b="1" dirty="0" err="1" smtClean="0"/>
              <a:t>daktari</a:t>
            </a:r>
            <a:r>
              <a:rPr lang="en-US" b="1" dirty="0" smtClean="0"/>
              <a:t> </a:t>
            </a:r>
            <a:r>
              <a:rPr lang="en-US" dirty="0" smtClean="0"/>
              <a:t>Tunde,  </a:t>
            </a:r>
            <a:r>
              <a:rPr lang="en-US" b="1" dirty="0" err="1" smtClean="0"/>
              <a:t>senge</a:t>
            </a:r>
            <a:r>
              <a:rPr lang="en-US" dirty="0" smtClean="0"/>
              <a:t> Diana, </a:t>
            </a:r>
            <a:r>
              <a:rPr lang="en-US" b="1" dirty="0" err="1" smtClean="0"/>
              <a:t>Moyo</a:t>
            </a:r>
            <a:r>
              <a:rPr lang="en-US" b="1" dirty="0" smtClean="0"/>
              <a:t> </a:t>
            </a:r>
            <a:r>
              <a:rPr lang="en-US" b="1" dirty="0" err="1" smtClean="0"/>
              <a:t>mulayi</a:t>
            </a:r>
            <a:r>
              <a:rPr lang="en-US" b="1" dirty="0" smtClean="0"/>
              <a:t> </a:t>
            </a:r>
            <a:r>
              <a:rPr lang="en-US" dirty="0" smtClean="0"/>
              <a:t>Titus </a:t>
            </a:r>
            <a:r>
              <a:rPr lang="en-US" dirty="0" err="1" smtClean="0"/>
              <a:t>Mumelo</a:t>
            </a:r>
            <a:r>
              <a:rPr lang="en-US" dirty="0" smtClean="0"/>
              <a:t>, </a:t>
            </a:r>
            <a:r>
              <a:rPr lang="en-US" b="1" dirty="0" err="1" smtClean="0"/>
              <a:t>omwami</a:t>
            </a:r>
            <a:r>
              <a:rPr lang="en-US" dirty="0" smtClean="0"/>
              <a:t> </a:t>
            </a:r>
            <a:r>
              <a:rPr lang="en-US" dirty="0" err="1" smtClean="0"/>
              <a:t>Khayota</a:t>
            </a:r>
            <a:r>
              <a:rPr lang="en-US" dirty="0" smtClean="0"/>
              <a:t>, </a:t>
            </a:r>
            <a:r>
              <a:rPr lang="en-US" b="1" dirty="0" smtClean="0"/>
              <a:t>Papa </a:t>
            </a:r>
            <a:r>
              <a:rPr lang="en-US" dirty="0" smtClean="0"/>
              <a:t>Tony</a:t>
            </a:r>
            <a:r>
              <a:rPr lang="en-US" b="1" dirty="0" smtClean="0"/>
              <a:t>, </a:t>
            </a:r>
            <a:r>
              <a:rPr lang="en-US" b="1" dirty="0" err="1" smtClean="0"/>
              <a:t>Omusungu</a:t>
            </a:r>
            <a:r>
              <a:rPr lang="en-US" b="1" dirty="0" smtClean="0"/>
              <a:t> </a:t>
            </a:r>
            <a:r>
              <a:rPr lang="en-US" dirty="0" err="1" smtClean="0"/>
              <a:t>owa</a:t>
            </a:r>
            <a:r>
              <a:rPr lang="en-US" dirty="0" smtClean="0"/>
              <a:t> </a:t>
            </a:r>
            <a:r>
              <a:rPr lang="en-US" dirty="0" err="1" smtClean="0"/>
              <a:t>Baleka</a:t>
            </a:r>
            <a:r>
              <a:rPr lang="en-US" b="1" dirty="0" smtClean="0"/>
              <a:t>, </a:t>
            </a:r>
            <a:endParaRPr lang="en-US" dirty="0" smtClean="0"/>
          </a:p>
          <a:p>
            <a:pPr marL="0" indent="0">
              <a:buNone/>
            </a:pPr>
            <a:r>
              <a:rPr lang="en-US" dirty="0" err="1" smtClean="0"/>
              <a:t>Lubukusu</a:t>
            </a:r>
            <a:r>
              <a:rPr lang="en-US" dirty="0" smtClean="0"/>
              <a:t> language embrace respect for others especially age and status, hence the use of honorifics was prominent in the study.</a:t>
            </a:r>
          </a:p>
          <a:p>
            <a:endParaRPr lang="en-GB" dirty="0"/>
          </a:p>
        </p:txBody>
      </p:sp>
    </p:spTree>
    <p:extLst>
      <p:ext uri="{BB962C8B-B14F-4D97-AF65-F5344CB8AC3E}">
        <p14:creationId xmlns:p14="http://schemas.microsoft.com/office/powerpoint/2010/main" val="3684600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
            <a:ext cx="10018713" cy="814388"/>
          </a:xfrm>
        </p:spPr>
        <p:txBody>
          <a:bodyPr/>
          <a:lstStyle/>
          <a:p>
            <a:r>
              <a:rPr lang="en-GB" dirty="0" smtClean="0"/>
              <a:t>Personal Brand names</a:t>
            </a:r>
            <a:endParaRPr lang="en-GB" dirty="0"/>
          </a:p>
        </p:txBody>
      </p:sp>
      <p:sp>
        <p:nvSpPr>
          <p:cNvPr id="3" name="Content Placeholder 2"/>
          <p:cNvSpPr>
            <a:spLocks noGrp="1"/>
          </p:cNvSpPr>
          <p:nvPr>
            <p:ph idx="1"/>
          </p:nvPr>
        </p:nvSpPr>
        <p:spPr>
          <a:xfrm>
            <a:off x="912810" y="671514"/>
            <a:ext cx="11174415" cy="5915024"/>
          </a:xfrm>
        </p:spPr>
        <p:txBody>
          <a:bodyPr/>
          <a:lstStyle/>
          <a:p>
            <a:r>
              <a:rPr lang="en-GB" dirty="0" smtClean="0"/>
              <a:t>Callers want to be identified by unique names which they brand themselves with. However, they were very keen to identify themselves with the location or place from where they are calling. Branding is for social identity and self-identity too (Watson 2008). Examples from the extracts included;</a:t>
            </a:r>
          </a:p>
          <a:p>
            <a:pPr marL="0" indent="0">
              <a:buNone/>
            </a:pPr>
            <a:r>
              <a:rPr lang="en-GB" dirty="0" err="1" smtClean="0"/>
              <a:t>Zoosemic</a:t>
            </a:r>
            <a:r>
              <a:rPr lang="en-GB" dirty="0" smtClean="0"/>
              <a:t> identity: </a:t>
            </a:r>
            <a:r>
              <a:rPr lang="en-GB" dirty="0" err="1" smtClean="0"/>
              <a:t>Enjukhi</a:t>
            </a:r>
            <a:r>
              <a:rPr lang="en-GB" dirty="0" smtClean="0"/>
              <a:t> eye </a:t>
            </a:r>
            <a:r>
              <a:rPr lang="en-GB" dirty="0" err="1" smtClean="0"/>
              <a:t>Mabanga</a:t>
            </a:r>
            <a:r>
              <a:rPr lang="en-GB" dirty="0" smtClean="0"/>
              <a:t> (The bee from </a:t>
            </a:r>
            <a:r>
              <a:rPr lang="en-GB" dirty="0" err="1" smtClean="0"/>
              <a:t>Mabanga</a:t>
            </a:r>
            <a:r>
              <a:rPr lang="en-GB" dirty="0" smtClean="0"/>
              <a:t>), </a:t>
            </a:r>
            <a:r>
              <a:rPr lang="en-GB" dirty="0" err="1" smtClean="0"/>
              <a:t>Etwaya</a:t>
            </a:r>
            <a:r>
              <a:rPr lang="en-GB" dirty="0" smtClean="0"/>
              <a:t> </a:t>
            </a:r>
            <a:r>
              <a:rPr lang="en-GB" dirty="0" err="1" smtClean="0"/>
              <a:t>eya</a:t>
            </a:r>
            <a:r>
              <a:rPr lang="en-GB" dirty="0" smtClean="0"/>
              <a:t> </a:t>
            </a:r>
            <a:r>
              <a:rPr lang="en-GB" dirty="0" err="1" smtClean="0"/>
              <a:t>lukina</a:t>
            </a:r>
            <a:r>
              <a:rPr lang="en-GB" dirty="0" smtClean="0"/>
              <a:t> (A cock with  comb), </a:t>
            </a:r>
          </a:p>
          <a:p>
            <a:pPr marL="0" indent="0">
              <a:buNone/>
            </a:pPr>
            <a:r>
              <a:rPr lang="en-GB" dirty="0" smtClean="0"/>
              <a:t>Real name plus place or business: </a:t>
            </a:r>
            <a:r>
              <a:rPr lang="en-GB" dirty="0" err="1" smtClean="0"/>
              <a:t>Chofri</a:t>
            </a:r>
            <a:r>
              <a:rPr lang="en-GB" dirty="0" smtClean="0"/>
              <a:t> </a:t>
            </a:r>
            <a:r>
              <a:rPr lang="en-GB" dirty="0" err="1" smtClean="0"/>
              <a:t>Ndimu</a:t>
            </a:r>
            <a:r>
              <a:rPr lang="en-GB" dirty="0" smtClean="0"/>
              <a:t> owe </a:t>
            </a:r>
            <a:r>
              <a:rPr lang="en-GB" dirty="0" err="1" smtClean="0"/>
              <a:t>Sikusi</a:t>
            </a:r>
            <a:r>
              <a:rPr lang="en-GB" dirty="0" smtClean="0"/>
              <a:t>, </a:t>
            </a:r>
            <a:r>
              <a:rPr lang="en-GB" dirty="0" err="1" smtClean="0"/>
              <a:t>chofri</a:t>
            </a:r>
            <a:r>
              <a:rPr lang="en-GB" dirty="0" smtClean="0"/>
              <a:t> </a:t>
            </a:r>
            <a:r>
              <a:rPr lang="en-GB" dirty="0" err="1" smtClean="0"/>
              <a:t>omunyoli</a:t>
            </a:r>
            <a:r>
              <a:rPr lang="en-GB" dirty="0" smtClean="0"/>
              <a:t> </a:t>
            </a:r>
            <a:r>
              <a:rPr lang="en-GB" dirty="0" err="1" smtClean="0"/>
              <a:t>nyoli</a:t>
            </a:r>
            <a:r>
              <a:rPr lang="en-GB" dirty="0" smtClean="0"/>
              <a:t>, Leah </a:t>
            </a:r>
            <a:r>
              <a:rPr lang="en-GB" dirty="0" err="1" smtClean="0"/>
              <a:t>owa</a:t>
            </a:r>
            <a:r>
              <a:rPr lang="en-GB" dirty="0" smtClean="0"/>
              <a:t> </a:t>
            </a:r>
            <a:r>
              <a:rPr lang="en-GB" dirty="0" err="1" smtClean="0"/>
              <a:t>ching’eni</a:t>
            </a:r>
            <a:r>
              <a:rPr lang="en-GB" dirty="0" smtClean="0"/>
              <a:t>, </a:t>
            </a:r>
            <a:r>
              <a:rPr lang="en-GB" dirty="0" err="1" smtClean="0"/>
              <a:t>mayi</a:t>
            </a:r>
            <a:r>
              <a:rPr lang="en-GB" dirty="0" smtClean="0"/>
              <a:t> </a:t>
            </a:r>
            <a:r>
              <a:rPr lang="en-GB" dirty="0" err="1" smtClean="0"/>
              <a:t>Rombosia</a:t>
            </a:r>
            <a:r>
              <a:rPr lang="en-GB" dirty="0" smtClean="0"/>
              <a:t>,</a:t>
            </a:r>
          </a:p>
          <a:p>
            <a:pPr marL="0" indent="0">
              <a:buNone/>
            </a:pPr>
            <a:r>
              <a:rPr lang="en-GB" dirty="0" smtClean="0"/>
              <a:t>Clan plus place of origin: </a:t>
            </a:r>
            <a:r>
              <a:rPr lang="en-GB" dirty="0" err="1" smtClean="0"/>
              <a:t>omutilu</a:t>
            </a:r>
            <a:r>
              <a:rPr lang="en-GB" dirty="0" smtClean="0"/>
              <a:t> owe </a:t>
            </a:r>
            <a:r>
              <a:rPr lang="en-GB" dirty="0" err="1" smtClean="0"/>
              <a:t>Namilama</a:t>
            </a:r>
            <a:r>
              <a:rPr lang="en-GB" dirty="0" smtClean="0"/>
              <a:t>, </a:t>
            </a:r>
            <a:r>
              <a:rPr lang="en-GB" dirty="0" err="1" smtClean="0"/>
              <a:t>Omusimisi</a:t>
            </a:r>
            <a:r>
              <a:rPr lang="en-GB" dirty="0" smtClean="0"/>
              <a:t> </a:t>
            </a:r>
            <a:r>
              <a:rPr lang="en-GB" dirty="0" err="1" smtClean="0"/>
              <a:t>sifumbukho</a:t>
            </a:r>
            <a:r>
              <a:rPr lang="en-GB" dirty="0" smtClean="0"/>
              <a:t> </a:t>
            </a:r>
            <a:r>
              <a:rPr lang="en-GB" dirty="0" err="1" smtClean="0"/>
              <a:t>okhwa</a:t>
            </a:r>
            <a:r>
              <a:rPr lang="en-GB" dirty="0" smtClean="0"/>
              <a:t> </a:t>
            </a:r>
            <a:r>
              <a:rPr lang="en-GB" dirty="0" err="1" smtClean="0"/>
              <a:t>Nasipwoni</a:t>
            </a:r>
            <a:r>
              <a:rPr lang="en-GB" dirty="0" smtClean="0"/>
              <a:t>, </a:t>
            </a:r>
            <a:r>
              <a:rPr lang="en-GB" dirty="0" err="1" smtClean="0"/>
              <a:t>Juma</a:t>
            </a:r>
            <a:r>
              <a:rPr lang="en-GB" dirty="0" smtClean="0"/>
              <a:t> </a:t>
            </a:r>
            <a:r>
              <a:rPr lang="en-GB" dirty="0" err="1" smtClean="0"/>
              <a:t>owa</a:t>
            </a:r>
            <a:r>
              <a:rPr lang="en-GB" dirty="0" smtClean="0"/>
              <a:t> </a:t>
            </a:r>
            <a:r>
              <a:rPr lang="en-GB" dirty="0" err="1" smtClean="0"/>
              <a:t>Soteri</a:t>
            </a:r>
            <a:r>
              <a:rPr lang="en-GB" dirty="0" smtClean="0"/>
              <a:t> </a:t>
            </a:r>
            <a:r>
              <a:rPr lang="en-GB" dirty="0" err="1" smtClean="0"/>
              <a:t>Omukhoma</a:t>
            </a:r>
            <a:r>
              <a:rPr lang="en-GB" dirty="0" smtClean="0"/>
              <a:t> </a:t>
            </a:r>
            <a:r>
              <a:rPr lang="en-GB" dirty="0" err="1" smtClean="0"/>
              <a:t>khukhwama</a:t>
            </a:r>
            <a:r>
              <a:rPr lang="en-GB" dirty="0" smtClean="0"/>
              <a:t> </a:t>
            </a:r>
            <a:r>
              <a:rPr lang="en-GB" dirty="0" err="1" smtClean="0"/>
              <a:t>eKanduyi</a:t>
            </a:r>
            <a:r>
              <a:rPr lang="en-GB" dirty="0" smtClean="0"/>
              <a:t>.</a:t>
            </a:r>
          </a:p>
          <a:p>
            <a:pPr marL="0" indent="0">
              <a:buNone/>
            </a:pPr>
            <a:r>
              <a:rPr lang="en-GB" dirty="0" smtClean="0"/>
              <a:t>Character: </a:t>
            </a:r>
            <a:r>
              <a:rPr lang="en-GB" dirty="0" err="1" smtClean="0"/>
              <a:t>omusani</a:t>
            </a:r>
            <a:r>
              <a:rPr lang="en-GB" dirty="0" smtClean="0"/>
              <a:t> </a:t>
            </a:r>
            <a:r>
              <a:rPr lang="en-GB" dirty="0" err="1" smtClean="0"/>
              <a:t>owaria</a:t>
            </a:r>
            <a:r>
              <a:rPr lang="en-GB" dirty="0" smtClean="0"/>
              <a:t> </a:t>
            </a:r>
            <a:r>
              <a:rPr lang="en-GB" dirty="0" err="1" smtClean="0"/>
              <a:t>khukona</a:t>
            </a:r>
            <a:r>
              <a:rPr lang="en-GB" dirty="0" smtClean="0"/>
              <a:t> </a:t>
            </a:r>
            <a:r>
              <a:rPr lang="en-GB" dirty="0" err="1" smtClean="0"/>
              <a:t>yeng’ene</a:t>
            </a:r>
            <a:r>
              <a:rPr lang="en-GB" dirty="0" smtClean="0"/>
              <a:t>, Kennedy </a:t>
            </a:r>
            <a:r>
              <a:rPr lang="en-GB" dirty="0" err="1" smtClean="0"/>
              <a:t>owa</a:t>
            </a:r>
            <a:r>
              <a:rPr lang="en-GB" dirty="0" smtClean="0"/>
              <a:t> </a:t>
            </a:r>
            <a:r>
              <a:rPr lang="en-GB" dirty="0" err="1" smtClean="0"/>
              <a:t>khaya</a:t>
            </a:r>
            <a:r>
              <a:rPr lang="en-GB" dirty="0" smtClean="0"/>
              <a:t> </a:t>
            </a:r>
            <a:r>
              <a:rPr lang="en-GB" dirty="0" err="1" smtClean="0"/>
              <a:t>limonywe</a:t>
            </a:r>
            <a:r>
              <a:rPr lang="en-GB" dirty="0" smtClean="0"/>
              <a:t> </a:t>
            </a:r>
            <a:r>
              <a:rPr lang="en-GB" dirty="0" err="1" smtClean="0"/>
              <a:t>chimbilo</a:t>
            </a:r>
            <a:r>
              <a:rPr lang="en-GB" dirty="0" smtClean="0"/>
              <a:t>, </a:t>
            </a:r>
            <a:r>
              <a:rPr lang="en-GB" dirty="0" err="1" smtClean="0"/>
              <a:t>juma</a:t>
            </a:r>
            <a:r>
              <a:rPr lang="en-GB" dirty="0" smtClean="0"/>
              <a:t> </a:t>
            </a:r>
            <a:r>
              <a:rPr lang="en-GB" dirty="0" err="1" smtClean="0"/>
              <a:t>owapa</a:t>
            </a:r>
            <a:r>
              <a:rPr lang="en-GB" dirty="0" smtClean="0"/>
              <a:t> </a:t>
            </a:r>
            <a:r>
              <a:rPr lang="en-GB" dirty="0" err="1" smtClean="0"/>
              <a:t>ng’oli</a:t>
            </a:r>
            <a:r>
              <a:rPr lang="en-GB" dirty="0" smtClean="0"/>
              <a:t> </a:t>
            </a:r>
            <a:r>
              <a:rPr lang="en-GB" dirty="0" err="1" smtClean="0"/>
              <a:t>yalila</a:t>
            </a:r>
            <a:r>
              <a:rPr lang="en-GB" dirty="0" smtClean="0"/>
              <a:t> </a:t>
            </a:r>
            <a:r>
              <a:rPr lang="en-GB" dirty="0" err="1" smtClean="0"/>
              <a:t>eli</a:t>
            </a:r>
            <a:r>
              <a:rPr lang="en-GB" dirty="0" smtClean="0"/>
              <a:t> </a:t>
            </a:r>
            <a:r>
              <a:rPr lang="en-GB" dirty="0" err="1" smtClean="0"/>
              <a:t>owing’i</a:t>
            </a:r>
            <a:r>
              <a:rPr lang="en-GB" dirty="0" smtClean="0"/>
              <a:t>.</a:t>
            </a:r>
            <a:endParaRPr lang="en-GB" dirty="0"/>
          </a:p>
        </p:txBody>
      </p:sp>
    </p:spTree>
    <p:extLst>
      <p:ext uri="{BB962C8B-B14F-4D97-AF65-F5344CB8AC3E}">
        <p14:creationId xmlns:p14="http://schemas.microsoft.com/office/powerpoint/2010/main" val="32132425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242888"/>
            <a:ext cx="10018713" cy="757237"/>
          </a:xfrm>
        </p:spPr>
        <p:txBody>
          <a:bodyPr/>
          <a:lstStyle/>
          <a:p>
            <a:r>
              <a:rPr lang="en-GB" dirty="0" smtClean="0"/>
              <a:t>Power Relations among the callers</a:t>
            </a:r>
            <a:endParaRPr lang="en-GB" dirty="0"/>
          </a:p>
        </p:txBody>
      </p:sp>
      <p:sp>
        <p:nvSpPr>
          <p:cNvPr id="3" name="Content Placeholder 2"/>
          <p:cNvSpPr>
            <a:spLocks noGrp="1"/>
          </p:cNvSpPr>
          <p:nvPr>
            <p:ph idx="1"/>
          </p:nvPr>
        </p:nvSpPr>
        <p:spPr>
          <a:xfrm>
            <a:off x="814388" y="1000125"/>
            <a:ext cx="11215687" cy="5586413"/>
          </a:xfrm>
        </p:spPr>
        <p:txBody>
          <a:bodyPr/>
          <a:lstStyle/>
          <a:p>
            <a:r>
              <a:rPr lang="en-GB" dirty="0" smtClean="0"/>
              <a:t>This depended on the topic of discussion and the type of radio programme.</a:t>
            </a:r>
          </a:p>
          <a:p>
            <a:r>
              <a:rPr lang="en-GB" dirty="0" smtClean="0"/>
              <a:t>For instance in politics the US vs THEM was very common. The leaders vs voters, </a:t>
            </a:r>
          </a:p>
          <a:p>
            <a:r>
              <a:rPr lang="en-GB" dirty="0" smtClean="0"/>
              <a:t>On agriculture: farmers vs political leaders, society officials, farmers vs brokers</a:t>
            </a:r>
          </a:p>
          <a:p>
            <a:r>
              <a:rPr lang="en-GB" dirty="0" smtClean="0"/>
              <a:t>On education: parents vs leaders, parents vs school administration, parents vs the education leaders, parents vs school going children, students/pupils vs teachers.</a:t>
            </a:r>
          </a:p>
          <a:p>
            <a:r>
              <a:rPr lang="en-GB" dirty="0" smtClean="0"/>
              <a:t>Programmes like </a:t>
            </a:r>
            <a:r>
              <a:rPr lang="en-GB" dirty="0" err="1" smtClean="0"/>
              <a:t>BusiaNeSulwe</a:t>
            </a:r>
            <a:r>
              <a:rPr lang="en-GB" dirty="0" smtClean="0"/>
              <a:t>: the Good vs the Bad in the society e.g. thieves, thugs, </a:t>
            </a:r>
            <a:r>
              <a:rPr lang="en-GB" dirty="0" err="1" smtClean="0"/>
              <a:t>etc</a:t>
            </a:r>
            <a:endParaRPr lang="en-GB" dirty="0" smtClean="0"/>
          </a:p>
        </p:txBody>
      </p:sp>
    </p:spTree>
    <p:extLst>
      <p:ext uri="{BB962C8B-B14F-4D97-AF65-F5344CB8AC3E}">
        <p14:creationId xmlns:p14="http://schemas.microsoft.com/office/powerpoint/2010/main" val="3455130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200026"/>
            <a:ext cx="10018713" cy="742949"/>
          </a:xfrm>
        </p:spPr>
        <p:txBody>
          <a:bodyPr/>
          <a:lstStyle/>
          <a:p>
            <a:r>
              <a:rPr lang="en-GB" dirty="0" smtClean="0"/>
              <a:t>Positive Self representation</a:t>
            </a:r>
            <a:endParaRPr lang="en-GB" dirty="0"/>
          </a:p>
        </p:txBody>
      </p:sp>
      <p:sp>
        <p:nvSpPr>
          <p:cNvPr id="3" name="Content Placeholder 2"/>
          <p:cNvSpPr>
            <a:spLocks noGrp="1"/>
          </p:cNvSpPr>
          <p:nvPr>
            <p:ph idx="1"/>
          </p:nvPr>
        </p:nvSpPr>
        <p:spPr>
          <a:xfrm>
            <a:off x="1200150" y="942975"/>
            <a:ext cx="10991850" cy="5643563"/>
          </a:xfrm>
        </p:spPr>
        <p:txBody>
          <a:bodyPr/>
          <a:lstStyle/>
          <a:p>
            <a:r>
              <a:rPr lang="en-GB" dirty="0"/>
              <a:t>Women’s positive representation of self: </a:t>
            </a:r>
            <a:r>
              <a:rPr lang="en-GB" dirty="0" err="1"/>
              <a:t>Mayi</a:t>
            </a:r>
            <a:r>
              <a:rPr lang="en-GB" dirty="0"/>
              <a:t> owe </a:t>
            </a:r>
            <a:r>
              <a:rPr lang="en-GB" dirty="0" err="1"/>
              <a:t>munju</a:t>
            </a:r>
            <a:r>
              <a:rPr lang="en-GB" dirty="0"/>
              <a:t> </a:t>
            </a:r>
            <a:r>
              <a:rPr lang="en-GB" dirty="0" err="1"/>
              <a:t>mwewe</a:t>
            </a:r>
            <a:r>
              <a:rPr lang="en-GB" dirty="0"/>
              <a:t>, </a:t>
            </a:r>
            <a:r>
              <a:rPr lang="en-GB" dirty="0" err="1"/>
              <a:t>mayi</a:t>
            </a:r>
            <a:r>
              <a:rPr lang="en-GB" dirty="0"/>
              <a:t> </a:t>
            </a:r>
            <a:r>
              <a:rPr lang="en-GB" dirty="0" err="1"/>
              <a:t>owa</a:t>
            </a:r>
            <a:r>
              <a:rPr lang="en-GB" dirty="0"/>
              <a:t> </a:t>
            </a:r>
            <a:r>
              <a:rPr lang="en-GB" dirty="0" err="1"/>
              <a:t>bakhana</a:t>
            </a:r>
            <a:r>
              <a:rPr lang="en-GB" dirty="0"/>
              <a:t>, </a:t>
            </a:r>
            <a:r>
              <a:rPr lang="en-GB" dirty="0" err="1"/>
              <a:t>mayi</a:t>
            </a:r>
            <a:r>
              <a:rPr lang="en-GB" dirty="0"/>
              <a:t> owe </a:t>
            </a:r>
            <a:r>
              <a:rPr lang="en-GB" dirty="0" err="1"/>
              <a:t>kamani</a:t>
            </a:r>
            <a:r>
              <a:rPr lang="en-GB" dirty="0"/>
              <a:t>, </a:t>
            </a:r>
            <a:r>
              <a:rPr lang="en-GB" dirty="0" smtClean="0"/>
              <a:t>Leah </a:t>
            </a:r>
            <a:r>
              <a:rPr lang="en-GB" dirty="0" err="1" smtClean="0"/>
              <a:t>owa</a:t>
            </a:r>
            <a:r>
              <a:rPr lang="en-GB" dirty="0" smtClean="0"/>
              <a:t> </a:t>
            </a:r>
            <a:r>
              <a:rPr lang="en-GB" dirty="0" err="1" smtClean="0"/>
              <a:t>ching’eni</a:t>
            </a:r>
            <a:r>
              <a:rPr lang="en-GB" dirty="0" smtClean="0"/>
              <a:t> </a:t>
            </a:r>
          </a:p>
          <a:p>
            <a:r>
              <a:rPr lang="en-GB" dirty="0" smtClean="0"/>
              <a:t>Men’s positive representation: </a:t>
            </a:r>
            <a:r>
              <a:rPr lang="en-GB" dirty="0" err="1" smtClean="0"/>
              <a:t>chofri</a:t>
            </a:r>
            <a:r>
              <a:rPr lang="en-GB" dirty="0" smtClean="0"/>
              <a:t> </a:t>
            </a:r>
            <a:r>
              <a:rPr lang="en-GB" dirty="0" err="1" smtClean="0"/>
              <a:t>omunyoli</a:t>
            </a:r>
            <a:r>
              <a:rPr lang="en-GB" dirty="0" smtClean="0"/>
              <a:t> </a:t>
            </a:r>
            <a:r>
              <a:rPr lang="en-GB" dirty="0" err="1" smtClean="0"/>
              <a:t>nyoli</a:t>
            </a:r>
            <a:r>
              <a:rPr lang="en-GB" dirty="0" smtClean="0"/>
              <a:t> </a:t>
            </a:r>
            <a:endParaRPr lang="en-GB" dirty="0"/>
          </a:p>
          <a:p>
            <a:endParaRPr lang="en-GB" dirty="0"/>
          </a:p>
        </p:txBody>
      </p:sp>
    </p:spTree>
    <p:extLst>
      <p:ext uri="{BB962C8B-B14F-4D97-AF65-F5344CB8AC3E}">
        <p14:creationId xmlns:p14="http://schemas.microsoft.com/office/powerpoint/2010/main" val="20505335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0"/>
            <a:ext cx="10018713" cy="1057275"/>
          </a:xfrm>
        </p:spPr>
        <p:txBody>
          <a:bodyPr>
            <a:normAutofit/>
          </a:bodyPr>
          <a:lstStyle/>
          <a:p>
            <a:r>
              <a:rPr lang="en-GB" dirty="0" smtClean="0"/>
              <a:t>Conclusion </a:t>
            </a:r>
            <a:endParaRPr lang="en-GB" dirty="0"/>
          </a:p>
        </p:txBody>
      </p:sp>
      <p:sp>
        <p:nvSpPr>
          <p:cNvPr id="3" name="Content Placeholder 2"/>
          <p:cNvSpPr>
            <a:spLocks noGrp="1"/>
          </p:cNvSpPr>
          <p:nvPr>
            <p:ph idx="1"/>
          </p:nvPr>
        </p:nvSpPr>
        <p:spPr>
          <a:xfrm>
            <a:off x="957263" y="914400"/>
            <a:ext cx="10915649" cy="5943599"/>
          </a:xfrm>
        </p:spPr>
        <p:txBody>
          <a:bodyPr/>
          <a:lstStyle/>
          <a:p>
            <a:r>
              <a:rPr lang="en-GB" dirty="0" smtClean="0"/>
              <a:t>Radio discourse in vernacular plays a key role in creating, maintaining and contesting power and ideology in the society.</a:t>
            </a:r>
          </a:p>
          <a:p>
            <a:r>
              <a:rPr lang="en-GB" dirty="0" smtClean="0"/>
              <a:t>Radio caller use varying linguistic strategies to meet their ends depending on the social context, the topic of discussion and the sociocultural inclinations.</a:t>
            </a:r>
            <a:endParaRPr lang="en-GB" dirty="0"/>
          </a:p>
        </p:txBody>
      </p:sp>
    </p:spTree>
    <p:extLst>
      <p:ext uri="{BB962C8B-B14F-4D97-AF65-F5344CB8AC3E}">
        <p14:creationId xmlns:p14="http://schemas.microsoft.com/office/powerpoint/2010/main" val="32659637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14300"/>
            <a:ext cx="10018713" cy="857250"/>
          </a:xfrm>
        </p:spPr>
        <p:txBody>
          <a:bodyPr>
            <a:normAutofit fontScale="90000"/>
          </a:bodyPr>
          <a:lstStyle/>
          <a:p>
            <a:r>
              <a:rPr lang="en-GB" dirty="0" smtClean="0"/>
              <a:t>References</a:t>
            </a:r>
            <a:br>
              <a:rPr lang="en-GB" dirty="0" smtClean="0"/>
            </a:br>
            <a:endParaRPr lang="en-GB" dirty="0"/>
          </a:p>
        </p:txBody>
      </p:sp>
      <p:sp>
        <p:nvSpPr>
          <p:cNvPr id="3" name="Content Placeholder 2"/>
          <p:cNvSpPr>
            <a:spLocks noGrp="1"/>
          </p:cNvSpPr>
          <p:nvPr>
            <p:ph idx="1"/>
          </p:nvPr>
        </p:nvSpPr>
        <p:spPr>
          <a:xfrm>
            <a:off x="1484310" y="757239"/>
            <a:ext cx="10707690" cy="5033962"/>
          </a:xfrm>
        </p:spPr>
        <p:txBody>
          <a:bodyPr/>
          <a:lstStyle/>
          <a:p>
            <a:r>
              <a:rPr lang="en-GB" dirty="0" err="1" smtClean="0"/>
              <a:t>Fairclough</a:t>
            </a:r>
            <a:r>
              <a:rPr lang="en-GB" dirty="0" smtClean="0"/>
              <a:t>, N.2001 Discourse, Social Theory and Social Research. The Discourse of Welfare Reform. Journal of Sociolinguistics 4(2), 163-195</a:t>
            </a:r>
          </a:p>
          <a:p>
            <a:r>
              <a:rPr lang="en-GB" dirty="0" err="1" smtClean="0"/>
              <a:t>Fairclough</a:t>
            </a:r>
            <a:r>
              <a:rPr lang="en-GB" dirty="0" smtClean="0"/>
              <a:t>, N. 1989 Language and Power. London, Longman.</a:t>
            </a:r>
          </a:p>
          <a:p>
            <a:r>
              <a:rPr lang="en-GB" dirty="0" err="1" smtClean="0"/>
              <a:t>Maloba</a:t>
            </a:r>
            <a:r>
              <a:rPr lang="en-GB" dirty="0" smtClean="0"/>
              <a:t>, B 2014 Manifestations of Gender predisposition in conversational styles among the </a:t>
            </a:r>
            <a:r>
              <a:rPr lang="en-GB" dirty="0" err="1" smtClean="0"/>
              <a:t>luhya</a:t>
            </a:r>
            <a:r>
              <a:rPr lang="en-GB" dirty="0" smtClean="0"/>
              <a:t> in </a:t>
            </a:r>
            <a:r>
              <a:rPr lang="en-GB" dirty="0" err="1" smtClean="0"/>
              <a:t>Mulembe</a:t>
            </a:r>
            <a:r>
              <a:rPr lang="en-GB" dirty="0" smtClean="0"/>
              <a:t> FM radio Call in Shows. </a:t>
            </a:r>
            <a:r>
              <a:rPr lang="en-GB" dirty="0" err="1" smtClean="0"/>
              <a:t>Eldoret</a:t>
            </a:r>
            <a:r>
              <a:rPr lang="en-GB" dirty="0" smtClean="0"/>
              <a:t>: </a:t>
            </a:r>
            <a:r>
              <a:rPr lang="en-GB" dirty="0" err="1" smtClean="0"/>
              <a:t>Moi</a:t>
            </a:r>
            <a:r>
              <a:rPr lang="en-GB" dirty="0" smtClean="0"/>
              <a:t> University</a:t>
            </a:r>
          </a:p>
          <a:p>
            <a:endParaRPr lang="en-GB" dirty="0"/>
          </a:p>
        </p:txBody>
      </p:sp>
    </p:spTree>
    <p:extLst>
      <p:ext uri="{BB962C8B-B14F-4D97-AF65-F5344CB8AC3E}">
        <p14:creationId xmlns:p14="http://schemas.microsoft.com/office/powerpoint/2010/main" val="25765033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231820"/>
            <a:ext cx="10018713" cy="605307"/>
          </a:xfrm>
        </p:spPr>
        <p:txBody>
          <a:bodyPr>
            <a:normAutofit fontScale="90000"/>
          </a:bodyPr>
          <a:lstStyle/>
          <a:p>
            <a:r>
              <a:rPr lang="en-GB" dirty="0" smtClean="0"/>
              <a:t>BACKGROUND TO THE STUDY</a:t>
            </a:r>
            <a:endParaRPr lang="en-GB" dirty="0"/>
          </a:p>
        </p:txBody>
      </p:sp>
      <p:sp>
        <p:nvSpPr>
          <p:cNvPr id="3" name="Content Placeholder 2"/>
          <p:cNvSpPr>
            <a:spLocks noGrp="1"/>
          </p:cNvSpPr>
          <p:nvPr>
            <p:ph idx="1"/>
          </p:nvPr>
        </p:nvSpPr>
        <p:spPr>
          <a:xfrm>
            <a:off x="1120462" y="734096"/>
            <a:ext cx="11191741" cy="6123903"/>
          </a:xfrm>
        </p:spPr>
        <p:txBody>
          <a:bodyPr/>
          <a:lstStyle/>
          <a:p>
            <a:r>
              <a:rPr lang="en-GB" sz="2800" dirty="0" err="1" smtClean="0"/>
              <a:t>Fairclough</a:t>
            </a:r>
            <a:r>
              <a:rPr lang="en-GB" sz="2800" dirty="0" smtClean="0"/>
              <a:t> (2001) views language as discourse i.e. a form of social practice determined by social structures.</a:t>
            </a:r>
          </a:p>
          <a:p>
            <a:r>
              <a:rPr lang="en-GB" sz="2800" dirty="0" smtClean="0"/>
              <a:t>Discourse is a system of meaning making within the society.</a:t>
            </a:r>
          </a:p>
          <a:p>
            <a:r>
              <a:rPr lang="en-GB" sz="2800" dirty="0" smtClean="0"/>
              <a:t>Discourse is as a social process  including social conditions of production and interpretation.</a:t>
            </a:r>
          </a:p>
          <a:p>
            <a:r>
              <a:rPr lang="en-GB" sz="2800" dirty="0" smtClean="0"/>
              <a:t>Fairclough,2001, Caldas-</a:t>
            </a:r>
            <a:r>
              <a:rPr lang="en-GB" sz="2800" dirty="0" err="1" smtClean="0"/>
              <a:t>Coulthard</a:t>
            </a:r>
            <a:r>
              <a:rPr lang="en-GB" sz="2800" dirty="0" smtClean="0"/>
              <a:t> et al 1996, Fowler 1991 view discourse as an instrument of power and control.</a:t>
            </a:r>
          </a:p>
          <a:p>
            <a:r>
              <a:rPr lang="en-GB" sz="2800" dirty="0" smtClean="0"/>
              <a:t>Power and control </a:t>
            </a:r>
            <a:r>
              <a:rPr lang="en-GB" sz="2800" dirty="0"/>
              <a:t>are socially constructed, disseminated and maintained</a:t>
            </a:r>
            <a:r>
              <a:rPr lang="en-GB" sz="2800" dirty="0" smtClean="0"/>
              <a:t>.</a:t>
            </a:r>
          </a:p>
          <a:p>
            <a:r>
              <a:rPr lang="en-GB" sz="2800" dirty="0" smtClean="0"/>
              <a:t>Language users make careful choice of lexicon based on discourse genre and social context.</a:t>
            </a:r>
            <a:endParaRPr lang="en-GB" sz="2800" dirty="0"/>
          </a:p>
          <a:p>
            <a:endParaRPr lang="en-GB" dirty="0"/>
          </a:p>
        </p:txBody>
      </p:sp>
    </p:spTree>
    <p:extLst>
      <p:ext uri="{BB962C8B-B14F-4D97-AF65-F5344CB8AC3E}">
        <p14:creationId xmlns:p14="http://schemas.microsoft.com/office/powerpoint/2010/main" val="19066206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24692"/>
            <a:ext cx="10018713" cy="568035"/>
          </a:xfrm>
        </p:spPr>
        <p:txBody>
          <a:bodyPr>
            <a:normAutofit fontScale="90000"/>
          </a:bodyPr>
          <a:lstStyle/>
          <a:p>
            <a:r>
              <a:rPr lang="en-GB" dirty="0" smtClean="0"/>
              <a:t>Background to the study</a:t>
            </a:r>
            <a:endParaRPr lang="en-GB" dirty="0"/>
          </a:p>
        </p:txBody>
      </p:sp>
      <p:sp>
        <p:nvSpPr>
          <p:cNvPr id="3" name="Content Placeholder 2"/>
          <p:cNvSpPr>
            <a:spLocks noGrp="1"/>
          </p:cNvSpPr>
          <p:nvPr>
            <p:ph idx="1"/>
          </p:nvPr>
        </p:nvSpPr>
        <p:spPr>
          <a:xfrm>
            <a:off x="969818" y="692727"/>
            <a:ext cx="11083637" cy="5985164"/>
          </a:xfrm>
        </p:spPr>
        <p:txBody>
          <a:bodyPr/>
          <a:lstStyle/>
          <a:p>
            <a:r>
              <a:rPr lang="en-GB" sz="3200" dirty="0" smtClean="0"/>
              <a:t>Choice of words emphasize the positive implications of self opinion and values and the negative opinions and values of others. </a:t>
            </a:r>
          </a:p>
          <a:p>
            <a:r>
              <a:rPr lang="en-GB" sz="3200" dirty="0" smtClean="0"/>
              <a:t>Lexicalisation paints the in-group members (us) positively while portraying the out-group members (them) negatively.</a:t>
            </a:r>
          </a:p>
          <a:p>
            <a:r>
              <a:rPr lang="en-GB" sz="3200" dirty="0" smtClean="0"/>
              <a:t>This study analysed words based on the context within which they are uttered (media) in order to understand the relations of power and control between radio callers and the societal evaluations of the texts in terms of the sociocultural values attached to the texts.</a:t>
            </a:r>
          </a:p>
          <a:p>
            <a:endParaRPr lang="en-GB" dirty="0"/>
          </a:p>
        </p:txBody>
      </p:sp>
    </p:spTree>
    <p:extLst>
      <p:ext uri="{BB962C8B-B14F-4D97-AF65-F5344CB8AC3E}">
        <p14:creationId xmlns:p14="http://schemas.microsoft.com/office/powerpoint/2010/main" val="3102225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24692"/>
            <a:ext cx="10018713" cy="872836"/>
          </a:xfrm>
        </p:spPr>
        <p:txBody>
          <a:bodyPr>
            <a:normAutofit/>
          </a:bodyPr>
          <a:lstStyle/>
          <a:p>
            <a:r>
              <a:rPr lang="en-GB" dirty="0" smtClean="0"/>
              <a:t>Media discourse</a:t>
            </a:r>
            <a:endParaRPr lang="en-GB" dirty="0"/>
          </a:p>
        </p:txBody>
      </p:sp>
      <p:sp>
        <p:nvSpPr>
          <p:cNvPr id="3" name="Content Placeholder 2"/>
          <p:cNvSpPr>
            <a:spLocks noGrp="1"/>
          </p:cNvSpPr>
          <p:nvPr>
            <p:ph idx="1"/>
          </p:nvPr>
        </p:nvSpPr>
        <p:spPr>
          <a:xfrm>
            <a:off x="1066800" y="900545"/>
            <a:ext cx="10931236" cy="7050759"/>
          </a:xfrm>
        </p:spPr>
        <p:txBody>
          <a:bodyPr>
            <a:normAutofit fontScale="92500" lnSpcReduction="10000"/>
          </a:bodyPr>
          <a:lstStyle/>
          <a:p>
            <a:r>
              <a:rPr lang="en-GB" sz="3200" dirty="0" smtClean="0"/>
              <a:t>This is interactions that take place through a broadcast platform whether spoken or written in which a discourse is oriented to a non-present listener (O’Keeffe, 2008).</a:t>
            </a:r>
          </a:p>
          <a:p>
            <a:r>
              <a:rPr lang="en-GB" sz="3200" dirty="0" smtClean="0"/>
              <a:t>Media plays a vital role of constituting realities and shaping public opinion (Fowler 1991),create, spread and perpetuating stereotypes (Ogusanya2006) its implications for the power and control cannot be over-emphasised.</a:t>
            </a:r>
          </a:p>
          <a:p>
            <a:r>
              <a:rPr lang="en-GB" sz="3200" dirty="0" smtClean="0"/>
              <a:t>Radio programmers use different linguistic strategies to project their viewpoints and to suit the ideological expectations of their audience.</a:t>
            </a:r>
          </a:p>
          <a:p>
            <a:r>
              <a:rPr lang="en-GB" sz="3200" dirty="0" smtClean="0"/>
              <a:t>Ideology is a set of ideas or beliefs held to be acceptable by the creators of the media texts (callers). </a:t>
            </a:r>
          </a:p>
          <a:p>
            <a:r>
              <a:rPr lang="en-GB" sz="3200" dirty="0" smtClean="0"/>
              <a:t>The same ideologies are also based on a set of beliefs and attitudes that individuals and groups hold.</a:t>
            </a:r>
          </a:p>
          <a:p>
            <a:endParaRPr lang="en-GB" dirty="0"/>
          </a:p>
        </p:txBody>
      </p:sp>
    </p:spTree>
    <p:extLst>
      <p:ext uri="{BB962C8B-B14F-4D97-AF65-F5344CB8AC3E}">
        <p14:creationId xmlns:p14="http://schemas.microsoft.com/office/powerpoint/2010/main" val="19310914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10837"/>
            <a:ext cx="10018713" cy="706582"/>
          </a:xfrm>
        </p:spPr>
        <p:txBody>
          <a:bodyPr/>
          <a:lstStyle/>
          <a:p>
            <a:r>
              <a:rPr lang="en-GB" dirty="0" smtClean="0"/>
              <a:t>The motivation for the study</a:t>
            </a:r>
            <a:endParaRPr lang="en-GB" dirty="0"/>
          </a:p>
        </p:txBody>
      </p:sp>
      <p:sp>
        <p:nvSpPr>
          <p:cNvPr id="3" name="Content Placeholder 2"/>
          <p:cNvSpPr>
            <a:spLocks noGrp="1"/>
          </p:cNvSpPr>
          <p:nvPr>
            <p:ph idx="1"/>
          </p:nvPr>
        </p:nvSpPr>
        <p:spPr>
          <a:xfrm>
            <a:off x="1033670" y="817418"/>
            <a:ext cx="11158330" cy="6994739"/>
          </a:xfrm>
        </p:spPr>
        <p:txBody>
          <a:bodyPr>
            <a:noAutofit/>
          </a:bodyPr>
          <a:lstStyle/>
          <a:p>
            <a:r>
              <a:rPr lang="en-GB" sz="2800" dirty="0" smtClean="0"/>
              <a:t>Radio discourse play a significant role in changing the life of the public.</a:t>
            </a:r>
          </a:p>
          <a:p>
            <a:r>
              <a:rPr lang="en-GB" sz="2800" dirty="0" err="1" smtClean="0"/>
              <a:t>Dori-Hacohen</a:t>
            </a:r>
            <a:r>
              <a:rPr lang="en-GB" sz="2800" dirty="0" smtClean="0"/>
              <a:t> 2015 say ordinary citizens freely participate in radio programmes by  calling to express their opinion.</a:t>
            </a:r>
          </a:p>
          <a:p>
            <a:r>
              <a:rPr lang="en-GB" sz="2800" dirty="0" smtClean="0"/>
              <a:t>Radio discourse has become popular because of its ability to give the public a voice and to connect the individual to a public.</a:t>
            </a:r>
          </a:p>
          <a:p>
            <a:r>
              <a:rPr lang="en-GB" sz="2800" dirty="0" smtClean="0"/>
              <a:t>Radio has a large impact in Africa than elsewhere as it is the medium of choice according to Gunner et al 2011.</a:t>
            </a:r>
          </a:p>
          <a:p>
            <a:r>
              <a:rPr lang="en-GB" sz="2800" dirty="0" smtClean="0"/>
              <a:t>It is the most popular and accessible medium in </a:t>
            </a:r>
            <a:r>
              <a:rPr lang="en-GB" sz="2800" dirty="0" err="1" smtClean="0"/>
              <a:t>kenya</a:t>
            </a:r>
            <a:r>
              <a:rPr lang="en-GB" sz="2800" dirty="0" smtClean="0"/>
              <a:t> with 95% listenership of all Kenyans (Media Council Report 2011)</a:t>
            </a:r>
          </a:p>
          <a:p>
            <a:r>
              <a:rPr lang="en-GB" sz="2800" dirty="0" smtClean="0"/>
              <a:t>Many radio broadcasting stations resorting to broadcasting in vernacular languages is an indication of an upsurge in the interest among listeners.</a:t>
            </a:r>
          </a:p>
          <a:p>
            <a:r>
              <a:rPr lang="en-GB" sz="2800" dirty="0" err="1" smtClean="0"/>
              <a:t>Maloba</a:t>
            </a:r>
            <a:r>
              <a:rPr lang="en-GB" sz="2800" dirty="0" smtClean="0"/>
              <a:t> 2004 argues that there is limited research on the role of vernacular FM stations as tools to create, spread and perpetuate power dominance and control, ideologies.</a:t>
            </a:r>
            <a:endParaRPr lang="en-GB" sz="2800" dirty="0"/>
          </a:p>
        </p:txBody>
      </p:sp>
    </p:spTree>
    <p:extLst>
      <p:ext uri="{BB962C8B-B14F-4D97-AF65-F5344CB8AC3E}">
        <p14:creationId xmlns:p14="http://schemas.microsoft.com/office/powerpoint/2010/main" val="4152513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10837"/>
            <a:ext cx="10018713" cy="609600"/>
          </a:xfrm>
        </p:spPr>
        <p:txBody>
          <a:bodyPr>
            <a:normAutofit fontScale="90000"/>
          </a:bodyPr>
          <a:lstStyle/>
          <a:p>
            <a:r>
              <a:rPr lang="en-GB" b="1" dirty="0" smtClean="0"/>
              <a:t>Objectives of the study</a:t>
            </a:r>
            <a:endParaRPr lang="en-GB" b="1" dirty="0"/>
          </a:p>
        </p:txBody>
      </p:sp>
      <p:sp>
        <p:nvSpPr>
          <p:cNvPr id="3" name="Content Placeholder 2"/>
          <p:cNvSpPr>
            <a:spLocks noGrp="1"/>
          </p:cNvSpPr>
          <p:nvPr>
            <p:ph idx="1"/>
          </p:nvPr>
        </p:nvSpPr>
        <p:spPr>
          <a:xfrm>
            <a:off x="762000" y="720437"/>
            <a:ext cx="11291455" cy="6040581"/>
          </a:xfrm>
        </p:spPr>
        <p:txBody>
          <a:bodyPr>
            <a:normAutofit/>
          </a:bodyPr>
          <a:lstStyle/>
          <a:p>
            <a:r>
              <a:rPr lang="en-US" sz="3200" dirty="0"/>
              <a:t>This is a </a:t>
            </a:r>
            <a:r>
              <a:rPr lang="en-US" sz="3200" dirty="0" smtClean="0"/>
              <a:t>CDA </a:t>
            </a:r>
            <a:r>
              <a:rPr lang="en-US" sz="3200" dirty="0"/>
              <a:t>of </a:t>
            </a:r>
            <a:r>
              <a:rPr lang="en-US" sz="3200" dirty="0" smtClean="0"/>
              <a:t>radio call-in </a:t>
            </a:r>
            <a:r>
              <a:rPr lang="en-US" sz="3200" dirty="0"/>
              <a:t>discourses in </a:t>
            </a:r>
            <a:r>
              <a:rPr lang="en-US" sz="3200" dirty="0" err="1"/>
              <a:t>Lubukusu</a:t>
            </a:r>
            <a:r>
              <a:rPr lang="en-US" sz="3200" dirty="0"/>
              <a:t> radio stations with a particular focus on </a:t>
            </a:r>
            <a:r>
              <a:rPr lang="en-US" sz="3200" dirty="0" err="1"/>
              <a:t>Sulwe</a:t>
            </a:r>
            <a:r>
              <a:rPr lang="en-US" sz="3200" dirty="0"/>
              <a:t> </a:t>
            </a:r>
            <a:r>
              <a:rPr lang="en-US" sz="3200" dirty="0" smtClean="0"/>
              <a:t>FM and </a:t>
            </a:r>
            <a:r>
              <a:rPr lang="en-US" sz="3200" dirty="0" err="1" smtClean="0"/>
              <a:t>Khendo</a:t>
            </a:r>
            <a:r>
              <a:rPr lang="en-US" sz="3200" dirty="0" smtClean="0"/>
              <a:t> FM stations.</a:t>
            </a:r>
          </a:p>
          <a:p>
            <a:r>
              <a:rPr lang="en-US" sz="3200" dirty="0" smtClean="0"/>
              <a:t>The </a:t>
            </a:r>
            <a:r>
              <a:rPr lang="en-US" sz="3200" dirty="0"/>
              <a:t>study described the linguistic discourse strategies employed in call-in conversations of the </a:t>
            </a:r>
            <a:r>
              <a:rPr lang="en-US" sz="3200" dirty="0" smtClean="0"/>
              <a:t>selected radio stations. </a:t>
            </a:r>
          </a:p>
          <a:p>
            <a:r>
              <a:rPr lang="en-US" sz="3200" dirty="0" smtClean="0"/>
              <a:t>The </a:t>
            </a:r>
            <a:r>
              <a:rPr lang="en-US" sz="3200" dirty="0"/>
              <a:t>study also </a:t>
            </a:r>
            <a:r>
              <a:rPr lang="en-US" sz="3200" dirty="0" err="1" smtClean="0"/>
              <a:t>sougth</a:t>
            </a:r>
            <a:r>
              <a:rPr lang="en-US" sz="3200" dirty="0" smtClean="0"/>
              <a:t> </a:t>
            </a:r>
            <a:r>
              <a:rPr lang="en-US" sz="3200" dirty="0"/>
              <a:t>to determine how the use of language depicts power relations in the call in conversations.</a:t>
            </a:r>
            <a:endParaRPr lang="en-GB" sz="3200" dirty="0"/>
          </a:p>
        </p:txBody>
      </p:sp>
    </p:spTree>
    <p:extLst>
      <p:ext uri="{BB962C8B-B14F-4D97-AF65-F5344CB8AC3E}">
        <p14:creationId xmlns:p14="http://schemas.microsoft.com/office/powerpoint/2010/main" val="18444631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39147"/>
            <a:ext cx="10018713" cy="715618"/>
          </a:xfrm>
        </p:spPr>
        <p:txBody>
          <a:bodyPr>
            <a:normAutofit/>
          </a:bodyPr>
          <a:lstStyle/>
          <a:p>
            <a:r>
              <a:rPr lang="en-GB" dirty="0" smtClean="0"/>
              <a:t>Theoretical framework</a:t>
            </a:r>
            <a:endParaRPr lang="en-GB" dirty="0"/>
          </a:p>
        </p:txBody>
      </p:sp>
      <p:sp>
        <p:nvSpPr>
          <p:cNvPr id="3" name="Content Placeholder 2"/>
          <p:cNvSpPr>
            <a:spLocks noGrp="1"/>
          </p:cNvSpPr>
          <p:nvPr>
            <p:ph idx="1"/>
          </p:nvPr>
        </p:nvSpPr>
        <p:spPr>
          <a:xfrm>
            <a:off x="-159026" y="928254"/>
            <a:ext cx="12240190" cy="7102563"/>
          </a:xfrm>
        </p:spPr>
        <p:txBody>
          <a:bodyPr>
            <a:noAutofit/>
          </a:bodyPr>
          <a:lstStyle/>
          <a:p>
            <a:r>
              <a:rPr lang="en-US" sz="2800" dirty="0"/>
              <a:t>The study was guided by Critical </a:t>
            </a:r>
            <a:r>
              <a:rPr lang="en-US" sz="2800" dirty="0" smtClean="0"/>
              <a:t>Discourse </a:t>
            </a:r>
            <a:r>
              <a:rPr lang="en-US" sz="2800" dirty="0"/>
              <a:t>A</a:t>
            </a:r>
            <a:r>
              <a:rPr lang="en-US" sz="2800" dirty="0" smtClean="0"/>
              <a:t>nalysis whose </a:t>
            </a:r>
            <a:r>
              <a:rPr lang="en-US" sz="2800" dirty="0"/>
              <a:t>principles are the critical analysis of texts, in this case the caller texts, in terms of their manifestations of power relations</a:t>
            </a:r>
            <a:r>
              <a:rPr lang="en-US" sz="2800" dirty="0" smtClean="0"/>
              <a:t>.</a:t>
            </a:r>
          </a:p>
          <a:p>
            <a:r>
              <a:rPr lang="en-US" sz="2800" dirty="0" err="1" smtClean="0"/>
              <a:t>Fairclough</a:t>
            </a:r>
            <a:r>
              <a:rPr lang="en-US" sz="2800" dirty="0" smtClean="0"/>
              <a:t> 2001 Dialectical Relational Approach was adopted. </a:t>
            </a:r>
          </a:p>
          <a:p>
            <a:r>
              <a:rPr lang="en-US" sz="2800" dirty="0" smtClean="0"/>
              <a:t>It </a:t>
            </a:r>
            <a:r>
              <a:rPr lang="en-US" sz="2800" dirty="0"/>
              <a:t>lays down a radical view </a:t>
            </a:r>
            <a:r>
              <a:rPr lang="en-US" sz="2800" dirty="0" smtClean="0"/>
              <a:t>of CDA </a:t>
            </a:r>
            <a:r>
              <a:rPr lang="en-US" sz="2800" dirty="0"/>
              <a:t>by </a:t>
            </a:r>
            <a:r>
              <a:rPr lang="en-US" sz="2800" dirty="0" err="1" smtClean="0"/>
              <a:t>emphasising</a:t>
            </a:r>
            <a:r>
              <a:rPr lang="en-US" sz="2800" dirty="0" smtClean="0"/>
              <a:t> </a:t>
            </a:r>
            <a:r>
              <a:rPr lang="en-US" sz="2800" dirty="0"/>
              <a:t>the power behind discourse, rather than the power </a:t>
            </a:r>
            <a:r>
              <a:rPr lang="en-US" sz="2800" dirty="0" smtClean="0"/>
              <a:t>in discourse</a:t>
            </a:r>
            <a:r>
              <a:rPr lang="en-US" sz="2800" dirty="0"/>
              <a:t>, that is, how powerful people “shape the ‘order of discourse’ </a:t>
            </a:r>
            <a:r>
              <a:rPr lang="en-US" sz="2800" dirty="0" smtClean="0"/>
              <a:t>as well </a:t>
            </a:r>
            <a:r>
              <a:rPr lang="en-US" sz="2800" dirty="0"/>
              <a:t>as the social order in general”. </a:t>
            </a:r>
            <a:endParaRPr lang="en-US" sz="2800" dirty="0" smtClean="0"/>
          </a:p>
          <a:p>
            <a:r>
              <a:rPr lang="en-US" sz="2800" dirty="0" smtClean="0"/>
              <a:t>It </a:t>
            </a:r>
            <a:r>
              <a:rPr lang="en-US" sz="2800" dirty="0"/>
              <a:t>sets as CDA’s objective “the raising </a:t>
            </a:r>
            <a:r>
              <a:rPr lang="en-US" sz="2800" dirty="0" smtClean="0"/>
              <a:t>of people’s </a:t>
            </a:r>
            <a:r>
              <a:rPr lang="en-US" sz="2800" dirty="0"/>
              <a:t>consciousness of how language contributes to the domination </a:t>
            </a:r>
            <a:r>
              <a:rPr lang="en-US" sz="2800" dirty="0" smtClean="0"/>
              <a:t>of some </a:t>
            </a:r>
            <a:r>
              <a:rPr lang="en-US" sz="2800" dirty="0"/>
              <a:t>people by others, as a step towards social emancipation” (</a:t>
            </a:r>
            <a:r>
              <a:rPr lang="en-US" sz="2800" dirty="0" err="1" smtClean="0"/>
              <a:t>Fairclough</a:t>
            </a:r>
            <a:r>
              <a:rPr lang="en-US" sz="2800" dirty="0" smtClean="0"/>
              <a:t>,</a:t>
            </a:r>
            <a:r>
              <a:rPr lang="en-GB" sz="2800" dirty="0" smtClean="0"/>
              <a:t>1989</a:t>
            </a:r>
            <a:r>
              <a:rPr lang="en-GB" sz="2800" dirty="0"/>
              <a:t>, p. 3</a:t>
            </a:r>
            <a:r>
              <a:rPr lang="en-GB" sz="2800" dirty="0" smtClean="0"/>
              <a:t>).</a:t>
            </a:r>
          </a:p>
          <a:p>
            <a:r>
              <a:rPr lang="en-US" sz="2800" dirty="0" smtClean="0"/>
              <a:t>CDA </a:t>
            </a:r>
            <a:r>
              <a:rPr lang="en-US" sz="2800" dirty="0"/>
              <a:t>typically analyses “news texts, political speeches, </a:t>
            </a:r>
            <a:r>
              <a:rPr lang="en-US" sz="2800" dirty="0" smtClean="0"/>
              <a:t>advertisements, school </a:t>
            </a:r>
            <a:r>
              <a:rPr lang="en-US" sz="2800" dirty="0"/>
              <a:t>books, </a:t>
            </a:r>
            <a:r>
              <a:rPr lang="en-US" sz="2800" dirty="0" err="1"/>
              <a:t>etc</a:t>
            </a:r>
            <a:r>
              <a:rPr lang="en-US" sz="2800" dirty="0"/>
              <a:t>” identifying strategies which appear normal or neutral </a:t>
            </a:r>
            <a:r>
              <a:rPr lang="en-US" sz="2800" dirty="0" smtClean="0"/>
              <a:t>on the </a:t>
            </a:r>
            <a:r>
              <a:rPr lang="en-US" sz="2800" dirty="0"/>
              <a:t>surface, but which might actually be ideological and “seek </a:t>
            </a:r>
            <a:r>
              <a:rPr lang="en-US" sz="2800" dirty="0" smtClean="0"/>
              <a:t>the representation </a:t>
            </a:r>
            <a:r>
              <a:rPr lang="en-US" sz="2800" dirty="0"/>
              <a:t>of events or persons for particular ends</a:t>
            </a:r>
            <a:r>
              <a:rPr lang="en-US" sz="2800" dirty="0" smtClean="0"/>
              <a:t>”.</a:t>
            </a:r>
            <a:endParaRPr lang="en-GB" sz="2800" dirty="0"/>
          </a:p>
        </p:txBody>
      </p:sp>
    </p:spTree>
    <p:extLst>
      <p:ext uri="{BB962C8B-B14F-4D97-AF65-F5344CB8AC3E}">
        <p14:creationId xmlns:p14="http://schemas.microsoft.com/office/powerpoint/2010/main" val="36165253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2"/>
            <a:ext cx="10018713" cy="623454"/>
          </a:xfrm>
        </p:spPr>
        <p:txBody>
          <a:bodyPr>
            <a:normAutofit fontScale="90000"/>
          </a:bodyPr>
          <a:lstStyle/>
          <a:p>
            <a:r>
              <a:rPr lang="en-GB" dirty="0" smtClean="0"/>
              <a:t>Methodology</a:t>
            </a:r>
            <a:endParaRPr lang="en-GB" dirty="0"/>
          </a:p>
        </p:txBody>
      </p:sp>
      <p:sp>
        <p:nvSpPr>
          <p:cNvPr id="3" name="Content Placeholder 2"/>
          <p:cNvSpPr>
            <a:spLocks noGrp="1"/>
          </p:cNvSpPr>
          <p:nvPr>
            <p:ph idx="1"/>
          </p:nvPr>
        </p:nvSpPr>
        <p:spPr>
          <a:xfrm>
            <a:off x="803564" y="623456"/>
            <a:ext cx="11388436" cy="6040579"/>
          </a:xfrm>
        </p:spPr>
        <p:txBody>
          <a:bodyPr/>
          <a:lstStyle/>
          <a:p>
            <a:r>
              <a:rPr lang="en-US" dirty="0"/>
              <a:t>The study </a:t>
            </a:r>
            <a:r>
              <a:rPr lang="en-US" dirty="0" smtClean="0"/>
              <a:t>targeted </a:t>
            </a:r>
            <a:r>
              <a:rPr lang="en-US" dirty="0" err="1" smtClean="0"/>
              <a:t>Sulwe</a:t>
            </a:r>
            <a:r>
              <a:rPr lang="en-US" dirty="0" smtClean="0"/>
              <a:t> and </a:t>
            </a:r>
            <a:r>
              <a:rPr lang="en-US" dirty="0" err="1" smtClean="0"/>
              <a:t>Khendo</a:t>
            </a:r>
            <a:r>
              <a:rPr lang="en-US" dirty="0" smtClean="0"/>
              <a:t> radio callers in </a:t>
            </a:r>
            <a:r>
              <a:rPr lang="en-US" dirty="0" err="1" smtClean="0"/>
              <a:t>Lubukusu</a:t>
            </a:r>
            <a:r>
              <a:rPr lang="en-US" dirty="0" smtClean="0"/>
              <a:t> dialect of the Luhya language. </a:t>
            </a:r>
          </a:p>
          <a:p>
            <a:r>
              <a:rPr lang="en-US" dirty="0" smtClean="0"/>
              <a:t>The </a:t>
            </a:r>
            <a:r>
              <a:rPr lang="en-US" dirty="0"/>
              <a:t>study adopted a descriptive research design within the qualitative research paradigm. </a:t>
            </a:r>
            <a:endParaRPr lang="en-US" dirty="0" smtClean="0"/>
          </a:p>
          <a:p>
            <a:r>
              <a:rPr lang="en-US" dirty="0" smtClean="0"/>
              <a:t>Text </a:t>
            </a:r>
            <a:r>
              <a:rPr lang="en-US" dirty="0"/>
              <a:t>analysis was the main instrument of data collection. </a:t>
            </a:r>
            <a:endParaRPr lang="en-US" dirty="0" smtClean="0"/>
          </a:p>
          <a:p>
            <a:r>
              <a:rPr lang="en-US" dirty="0" smtClean="0"/>
              <a:t>The </a:t>
            </a:r>
            <a:r>
              <a:rPr lang="en-US" dirty="0"/>
              <a:t>call-in discourses were recorded, transcribed and translated after which they were </a:t>
            </a:r>
            <a:r>
              <a:rPr lang="en-US" dirty="0" err="1"/>
              <a:t>analysed</a:t>
            </a:r>
            <a:r>
              <a:rPr lang="en-US" dirty="0"/>
              <a:t>. </a:t>
            </a:r>
            <a:endParaRPr lang="en-US" dirty="0" smtClean="0"/>
          </a:p>
          <a:p>
            <a:r>
              <a:rPr lang="en-US" dirty="0" smtClean="0"/>
              <a:t>A </a:t>
            </a:r>
            <a:r>
              <a:rPr lang="en-US" dirty="0"/>
              <a:t>total of 15 sessions each running between ten to thirty minutes were sampled for analysis</a:t>
            </a:r>
            <a:r>
              <a:rPr lang="en-US" dirty="0" smtClean="0"/>
              <a:t>.</a:t>
            </a:r>
          </a:p>
          <a:p>
            <a:pPr marL="0" indent="0">
              <a:buNone/>
            </a:pPr>
            <a:endParaRPr lang="en-GB" dirty="0"/>
          </a:p>
        </p:txBody>
      </p:sp>
    </p:spTree>
    <p:extLst>
      <p:ext uri="{BB962C8B-B14F-4D97-AF65-F5344CB8AC3E}">
        <p14:creationId xmlns:p14="http://schemas.microsoft.com/office/powerpoint/2010/main" val="27758696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0"/>
            <a:ext cx="10018713" cy="678873"/>
          </a:xfrm>
        </p:spPr>
        <p:txBody>
          <a:bodyPr>
            <a:normAutofit fontScale="90000"/>
          </a:bodyPr>
          <a:lstStyle/>
          <a:p>
            <a:r>
              <a:rPr lang="en-GB" dirty="0" smtClean="0"/>
              <a:t>Call in programmes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74882120"/>
              </p:ext>
            </p:extLst>
          </p:nvPr>
        </p:nvGraphicFramePr>
        <p:xfrm>
          <a:off x="873123" y="679449"/>
          <a:ext cx="11166477" cy="5397086"/>
        </p:xfrm>
        <a:graphic>
          <a:graphicData uri="http://schemas.openxmlformats.org/drawingml/2006/table">
            <a:tbl>
              <a:tblPr firstRow="1" bandRow="1">
                <a:tableStyleId>{5C22544A-7EE6-4342-B048-85BDC9FD1C3A}</a:tableStyleId>
              </a:tblPr>
              <a:tblGrid>
                <a:gridCol w="2791619">
                  <a:extLst>
                    <a:ext uri="{9D8B030D-6E8A-4147-A177-3AD203B41FA5}">
                      <a16:colId xmlns:a16="http://schemas.microsoft.com/office/drawing/2014/main" val="3542538982"/>
                    </a:ext>
                  </a:extLst>
                </a:gridCol>
                <a:gridCol w="2791619">
                  <a:extLst>
                    <a:ext uri="{9D8B030D-6E8A-4147-A177-3AD203B41FA5}">
                      <a16:colId xmlns:a16="http://schemas.microsoft.com/office/drawing/2014/main" val="4151997716"/>
                    </a:ext>
                  </a:extLst>
                </a:gridCol>
                <a:gridCol w="273052">
                  <a:extLst>
                    <a:ext uri="{9D8B030D-6E8A-4147-A177-3AD203B41FA5}">
                      <a16:colId xmlns:a16="http://schemas.microsoft.com/office/drawing/2014/main" val="2972195419"/>
                    </a:ext>
                  </a:extLst>
                </a:gridCol>
                <a:gridCol w="2518568">
                  <a:extLst>
                    <a:ext uri="{9D8B030D-6E8A-4147-A177-3AD203B41FA5}">
                      <a16:colId xmlns:a16="http://schemas.microsoft.com/office/drawing/2014/main" val="3024420512"/>
                    </a:ext>
                  </a:extLst>
                </a:gridCol>
                <a:gridCol w="2791619">
                  <a:extLst>
                    <a:ext uri="{9D8B030D-6E8A-4147-A177-3AD203B41FA5}">
                      <a16:colId xmlns:a16="http://schemas.microsoft.com/office/drawing/2014/main" val="816285114"/>
                    </a:ext>
                  </a:extLst>
                </a:gridCol>
              </a:tblGrid>
              <a:tr h="363539">
                <a:tc>
                  <a:txBody>
                    <a:bodyPr/>
                    <a:lstStyle/>
                    <a:p>
                      <a:r>
                        <a:rPr lang="en-GB" dirty="0" smtClean="0"/>
                        <a:t>programme</a:t>
                      </a:r>
                      <a:endParaRPr lang="en-GB" dirty="0"/>
                    </a:p>
                  </a:txBody>
                  <a:tcPr/>
                </a:tc>
                <a:tc>
                  <a:txBody>
                    <a:bodyPr/>
                    <a:lstStyle/>
                    <a:p>
                      <a:r>
                        <a:rPr lang="en-GB" dirty="0" smtClean="0"/>
                        <a:t>Translation</a:t>
                      </a:r>
                      <a:endParaRPr lang="en-GB" dirty="0"/>
                    </a:p>
                  </a:txBody>
                  <a:tcPr/>
                </a:tc>
                <a:tc gridSpan="2">
                  <a:txBody>
                    <a:bodyPr/>
                    <a:lstStyle/>
                    <a:p>
                      <a:r>
                        <a:rPr lang="en-GB" dirty="0" smtClean="0"/>
                        <a:t>Time </a:t>
                      </a:r>
                      <a:endParaRPr lang="en-GB" dirty="0"/>
                    </a:p>
                  </a:txBody>
                  <a:tcPr/>
                </a:tc>
                <a:tc hMerge="1">
                  <a:txBody>
                    <a:bodyPr/>
                    <a:lstStyle/>
                    <a:p>
                      <a:endParaRPr lang="en-GB"/>
                    </a:p>
                  </a:txBody>
                  <a:tcPr/>
                </a:tc>
                <a:tc>
                  <a:txBody>
                    <a:bodyPr/>
                    <a:lstStyle/>
                    <a:p>
                      <a:r>
                        <a:rPr lang="en-GB" dirty="0" smtClean="0"/>
                        <a:t>No of sessions</a:t>
                      </a:r>
                      <a:endParaRPr lang="en-GB" dirty="0"/>
                    </a:p>
                  </a:txBody>
                  <a:tcPr/>
                </a:tc>
                <a:extLst>
                  <a:ext uri="{0D108BD9-81ED-4DB2-BD59-A6C34878D82A}">
                    <a16:rowId xmlns:a16="http://schemas.microsoft.com/office/drawing/2014/main" val="305104124"/>
                  </a:ext>
                </a:extLst>
              </a:tr>
              <a:tr h="352330">
                <a:tc>
                  <a:txBody>
                    <a:bodyPr/>
                    <a:lstStyle/>
                    <a:p>
                      <a:r>
                        <a:rPr lang="en-GB" dirty="0" err="1" smtClean="0"/>
                        <a:t>BusiaNeSulwe</a:t>
                      </a:r>
                      <a:endParaRPr lang="en-GB" dirty="0"/>
                    </a:p>
                  </a:txBody>
                  <a:tcPr/>
                </a:tc>
                <a:tc>
                  <a:txBody>
                    <a:bodyPr/>
                    <a:lstStyle/>
                    <a:p>
                      <a:r>
                        <a:rPr lang="en-GB" dirty="0" smtClean="0"/>
                        <a:t>Good morning</a:t>
                      </a:r>
                      <a:endParaRPr lang="en-GB" dirty="0"/>
                    </a:p>
                  </a:txBody>
                  <a:tcPr/>
                </a:tc>
                <a:tc gridSpan="2">
                  <a:txBody>
                    <a:bodyPr/>
                    <a:lstStyle/>
                    <a:p>
                      <a:r>
                        <a:rPr lang="en-GB" dirty="0" smtClean="0"/>
                        <a:t>6:00-6:30am</a:t>
                      </a:r>
                      <a:endParaRPr lang="en-GB" dirty="0"/>
                    </a:p>
                  </a:txBody>
                  <a:tcPr/>
                </a:tc>
                <a:tc hMerge="1">
                  <a:txBody>
                    <a:bodyPr/>
                    <a:lstStyle/>
                    <a:p>
                      <a:endParaRPr lang="en-GB"/>
                    </a:p>
                  </a:txBody>
                  <a:tcPr/>
                </a:tc>
                <a:tc>
                  <a:txBody>
                    <a:bodyPr/>
                    <a:lstStyle/>
                    <a:p>
                      <a:r>
                        <a:rPr lang="en-GB" dirty="0" smtClean="0"/>
                        <a:t>3</a:t>
                      </a:r>
                      <a:endParaRPr lang="en-GB" dirty="0"/>
                    </a:p>
                  </a:txBody>
                  <a:tcPr/>
                </a:tc>
                <a:extLst>
                  <a:ext uri="{0D108BD9-81ED-4DB2-BD59-A6C34878D82A}">
                    <a16:rowId xmlns:a16="http://schemas.microsoft.com/office/drawing/2014/main" val="3095155823"/>
                  </a:ext>
                </a:extLst>
              </a:tr>
              <a:tr h="369696">
                <a:tc>
                  <a:txBody>
                    <a:bodyPr/>
                    <a:lstStyle/>
                    <a:p>
                      <a:r>
                        <a:rPr lang="en-GB" dirty="0" err="1" smtClean="0"/>
                        <a:t>Endekhelo</a:t>
                      </a:r>
                      <a:endParaRPr lang="en-GB" dirty="0"/>
                    </a:p>
                  </a:txBody>
                  <a:tcPr/>
                </a:tc>
                <a:tc>
                  <a:txBody>
                    <a:bodyPr/>
                    <a:lstStyle/>
                    <a:p>
                      <a:r>
                        <a:rPr lang="en-GB" dirty="0" smtClean="0"/>
                        <a:t>In the hot seat</a:t>
                      </a:r>
                      <a:endParaRPr lang="en-GB" dirty="0"/>
                    </a:p>
                  </a:txBody>
                  <a:tcPr/>
                </a:tc>
                <a:tc gridSpan="2">
                  <a:txBody>
                    <a:bodyPr/>
                    <a:lstStyle/>
                    <a:p>
                      <a:r>
                        <a:rPr lang="en-GB" dirty="0" smtClean="0"/>
                        <a:t>8:00-9:00am</a:t>
                      </a:r>
                      <a:endParaRPr lang="en-GB" dirty="0"/>
                    </a:p>
                  </a:txBody>
                  <a:tcPr/>
                </a:tc>
                <a:tc hMerge="1">
                  <a:txBody>
                    <a:bodyPr/>
                    <a:lstStyle/>
                    <a:p>
                      <a:endParaRPr lang="en-GB"/>
                    </a:p>
                  </a:txBody>
                  <a:tcPr/>
                </a:tc>
                <a:tc>
                  <a:txBody>
                    <a:bodyPr/>
                    <a:lstStyle/>
                    <a:p>
                      <a:r>
                        <a:rPr lang="en-GB" dirty="0" smtClean="0"/>
                        <a:t>3</a:t>
                      </a:r>
                      <a:endParaRPr lang="en-GB" dirty="0"/>
                    </a:p>
                  </a:txBody>
                  <a:tcPr/>
                </a:tc>
                <a:extLst>
                  <a:ext uri="{0D108BD9-81ED-4DB2-BD59-A6C34878D82A}">
                    <a16:rowId xmlns:a16="http://schemas.microsoft.com/office/drawing/2014/main" val="1219633466"/>
                  </a:ext>
                </a:extLst>
              </a:tr>
              <a:tr h="287049">
                <a:tc>
                  <a:txBody>
                    <a:bodyPr/>
                    <a:lstStyle/>
                    <a:p>
                      <a:r>
                        <a:rPr lang="en-GB" dirty="0" err="1" smtClean="0"/>
                        <a:t>Banjuka</a:t>
                      </a:r>
                      <a:r>
                        <a:rPr lang="en-GB" dirty="0" smtClean="0"/>
                        <a:t> </a:t>
                      </a:r>
                      <a:endParaRPr lang="en-GB" dirty="0"/>
                    </a:p>
                  </a:txBody>
                  <a:tcPr/>
                </a:tc>
                <a:tc>
                  <a:txBody>
                    <a:bodyPr/>
                    <a:lstStyle/>
                    <a:p>
                      <a:r>
                        <a:rPr lang="en-GB" dirty="0" smtClean="0"/>
                        <a:t>To</a:t>
                      </a:r>
                      <a:r>
                        <a:rPr lang="en-GB" baseline="0" dirty="0" smtClean="0"/>
                        <a:t> be happy</a:t>
                      </a:r>
                      <a:endParaRPr lang="en-GB" dirty="0"/>
                    </a:p>
                  </a:txBody>
                  <a:tcPr/>
                </a:tc>
                <a:tc gridSpan="2">
                  <a:txBody>
                    <a:bodyPr/>
                    <a:lstStyle/>
                    <a:p>
                      <a:r>
                        <a:rPr lang="en-GB" dirty="0" smtClean="0"/>
                        <a:t>1:00-3:00pm</a:t>
                      </a:r>
                      <a:endParaRPr lang="en-GB" dirty="0"/>
                    </a:p>
                  </a:txBody>
                  <a:tcPr/>
                </a:tc>
                <a:tc hMerge="1">
                  <a:txBody>
                    <a:bodyPr/>
                    <a:lstStyle/>
                    <a:p>
                      <a:endParaRPr lang="en-GB"/>
                    </a:p>
                  </a:txBody>
                  <a:tcPr/>
                </a:tc>
                <a:tc>
                  <a:txBody>
                    <a:bodyPr/>
                    <a:lstStyle/>
                    <a:p>
                      <a:r>
                        <a:rPr lang="en-GB" dirty="0" smtClean="0"/>
                        <a:t>3</a:t>
                      </a:r>
                      <a:endParaRPr lang="en-GB" dirty="0"/>
                    </a:p>
                  </a:txBody>
                  <a:tcPr/>
                </a:tc>
                <a:extLst>
                  <a:ext uri="{0D108BD9-81ED-4DB2-BD59-A6C34878D82A}">
                    <a16:rowId xmlns:a16="http://schemas.microsoft.com/office/drawing/2014/main" val="1238268707"/>
                  </a:ext>
                </a:extLst>
              </a:tr>
              <a:tr h="351251">
                <a:tc>
                  <a:txBody>
                    <a:bodyPr/>
                    <a:lstStyle/>
                    <a:p>
                      <a:r>
                        <a:rPr lang="en-GB" dirty="0" err="1" smtClean="0"/>
                        <a:t>Mwakiteka</a:t>
                      </a:r>
                      <a:r>
                        <a:rPr lang="en-GB" baseline="0" dirty="0" smtClean="0"/>
                        <a:t> </a:t>
                      </a:r>
                      <a:endParaRPr lang="en-GB" dirty="0"/>
                    </a:p>
                  </a:txBody>
                  <a:tcPr/>
                </a:tc>
                <a:tc>
                  <a:txBody>
                    <a:bodyPr/>
                    <a:lstStyle/>
                    <a:p>
                      <a:r>
                        <a:rPr lang="en-GB" dirty="0" smtClean="0"/>
                        <a:t>After work</a:t>
                      </a:r>
                      <a:endParaRPr lang="en-GB" dirty="0"/>
                    </a:p>
                  </a:txBody>
                  <a:tcPr/>
                </a:tc>
                <a:tc gridSpan="2">
                  <a:txBody>
                    <a:bodyPr/>
                    <a:lstStyle/>
                    <a:p>
                      <a:r>
                        <a:rPr lang="en-GB" dirty="0" smtClean="0"/>
                        <a:t>6:00-7:00pm</a:t>
                      </a:r>
                      <a:endParaRPr lang="en-GB" dirty="0"/>
                    </a:p>
                  </a:txBody>
                  <a:tcPr/>
                </a:tc>
                <a:tc hMerge="1">
                  <a:txBody>
                    <a:bodyPr/>
                    <a:lstStyle/>
                    <a:p>
                      <a:endParaRPr lang="en-GB"/>
                    </a:p>
                  </a:txBody>
                  <a:tcPr/>
                </a:tc>
                <a:tc>
                  <a:txBody>
                    <a:bodyPr/>
                    <a:lstStyle/>
                    <a:p>
                      <a:r>
                        <a:rPr lang="en-GB" dirty="0" smtClean="0"/>
                        <a:t>3</a:t>
                      </a:r>
                      <a:endParaRPr lang="en-GB" dirty="0"/>
                    </a:p>
                  </a:txBody>
                  <a:tcPr/>
                </a:tc>
                <a:extLst>
                  <a:ext uri="{0D108BD9-81ED-4DB2-BD59-A6C34878D82A}">
                    <a16:rowId xmlns:a16="http://schemas.microsoft.com/office/drawing/2014/main" val="2385076525"/>
                  </a:ext>
                </a:extLst>
              </a:tr>
              <a:tr h="468409">
                <a:tc>
                  <a:txBody>
                    <a:bodyPr/>
                    <a:lstStyle/>
                    <a:p>
                      <a:r>
                        <a:rPr lang="en-GB" dirty="0" err="1" smtClean="0"/>
                        <a:t>Mumilimo</a:t>
                      </a:r>
                      <a:endParaRPr lang="en-GB" dirty="0"/>
                    </a:p>
                  </a:txBody>
                  <a:tcPr/>
                </a:tc>
                <a:tc>
                  <a:txBody>
                    <a:bodyPr/>
                    <a:lstStyle/>
                    <a:p>
                      <a:r>
                        <a:rPr lang="en-GB" dirty="0" smtClean="0"/>
                        <a:t>At work</a:t>
                      </a:r>
                      <a:endParaRPr lang="en-GB" dirty="0"/>
                    </a:p>
                  </a:txBody>
                  <a:tcPr/>
                </a:tc>
                <a:tc gridSpan="2">
                  <a:txBody>
                    <a:bodyPr/>
                    <a:lstStyle/>
                    <a:p>
                      <a:r>
                        <a:rPr lang="en-GB" dirty="0" smtClean="0"/>
                        <a:t>5:00-12:00noon</a:t>
                      </a:r>
                      <a:endParaRPr lang="en-GB" dirty="0"/>
                    </a:p>
                  </a:txBody>
                  <a:tcPr/>
                </a:tc>
                <a:tc hMerge="1">
                  <a:txBody>
                    <a:bodyPr/>
                    <a:lstStyle/>
                    <a:p>
                      <a:endParaRPr lang="en-GB"/>
                    </a:p>
                  </a:txBody>
                  <a:tcPr/>
                </a:tc>
                <a:tc>
                  <a:txBody>
                    <a:bodyPr/>
                    <a:lstStyle/>
                    <a:p>
                      <a:r>
                        <a:rPr lang="en-GB" dirty="0" smtClean="0"/>
                        <a:t>3</a:t>
                      </a:r>
                      <a:endParaRPr lang="en-GB" dirty="0"/>
                    </a:p>
                  </a:txBody>
                  <a:tcPr/>
                </a:tc>
                <a:extLst>
                  <a:ext uri="{0D108BD9-81ED-4DB2-BD59-A6C34878D82A}">
                    <a16:rowId xmlns:a16="http://schemas.microsoft.com/office/drawing/2014/main" val="3619899397"/>
                  </a:ext>
                </a:extLst>
              </a:tr>
              <a:tr h="545782">
                <a:tc gridSpan="5">
                  <a:txBody>
                    <a:bodyPr/>
                    <a:lstStyle/>
                    <a:p>
                      <a:pPr algn="ctr"/>
                      <a:r>
                        <a:rPr lang="en-GB" sz="3600" dirty="0" smtClean="0"/>
                        <a:t>Sampling frame for </a:t>
                      </a:r>
                      <a:r>
                        <a:rPr lang="en-GB" sz="3600" dirty="0" err="1" smtClean="0"/>
                        <a:t>Endekhelo</a:t>
                      </a:r>
                      <a:endParaRPr lang="en-GB" sz="3600" dirty="0"/>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2265545078"/>
                  </a:ext>
                </a:extLst>
              </a:tr>
              <a:tr h="477202">
                <a:tc>
                  <a:txBody>
                    <a:bodyPr/>
                    <a:lstStyle/>
                    <a:p>
                      <a:r>
                        <a:rPr lang="en-GB" b="1" dirty="0" smtClean="0"/>
                        <a:t>Topic</a:t>
                      </a:r>
                      <a:r>
                        <a:rPr lang="en-GB" b="1" baseline="0" dirty="0" smtClean="0"/>
                        <a:t> </a:t>
                      </a:r>
                      <a:endParaRPr lang="en-GB" b="1" dirty="0"/>
                    </a:p>
                  </a:txBody>
                  <a:tcPr/>
                </a:tc>
                <a:tc gridSpan="2">
                  <a:txBody>
                    <a:bodyPr/>
                    <a:lstStyle/>
                    <a:p>
                      <a:r>
                        <a:rPr lang="en-GB" dirty="0" smtClean="0"/>
                        <a:t>Sample size (no of sessions)</a:t>
                      </a:r>
                      <a:endParaRPr lang="en-GB" dirty="0"/>
                    </a:p>
                  </a:txBody>
                  <a:tcPr/>
                </a:tc>
                <a:tc hMerge="1">
                  <a:txBody>
                    <a:bodyPr/>
                    <a:lstStyle/>
                    <a:p>
                      <a:endParaRPr lang="en-GB" dirty="0"/>
                    </a:p>
                  </a:txBody>
                  <a:tcPr/>
                </a:tc>
                <a:tc>
                  <a:txBody>
                    <a:bodyPr/>
                    <a:lstStyle/>
                    <a:p>
                      <a:r>
                        <a:rPr lang="en-GB" dirty="0" smtClean="0"/>
                        <a:t>%</a:t>
                      </a:r>
                      <a:endParaRPr lang="en-GB" dirty="0"/>
                    </a:p>
                  </a:txBody>
                  <a:tcPr/>
                </a:tc>
                <a:tc>
                  <a:txBody>
                    <a:bodyPr/>
                    <a:lstStyle/>
                    <a:p>
                      <a:endParaRPr lang="en-GB" dirty="0"/>
                    </a:p>
                  </a:txBody>
                  <a:tcPr/>
                </a:tc>
                <a:extLst>
                  <a:ext uri="{0D108BD9-81ED-4DB2-BD59-A6C34878D82A}">
                    <a16:rowId xmlns:a16="http://schemas.microsoft.com/office/drawing/2014/main" val="134349021"/>
                  </a:ext>
                </a:extLst>
              </a:tr>
              <a:tr h="412970">
                <a:tc>
                  <a:txBody>
                    <a:bodyPr/>
                    <a:lstStyle/>
                    <a:p>
                      <a:r>
                        <a:rPr lang="en-GB" dirty="0" smtClean="0"/>
                        <a:t>Economy</a:t>
                      </a:r>
                      <a:endParaRPr lang="en-GB" dirty="0"/>
                    </a:p>
                  </a:txBody>
                  <a:tcPr/>
                </a:tc>
                <a:tc gridSpan="2">
                  <a:txBody>
                    <a:bodyPr/>
                    <a:lstStyle/>
                    <a:p>
                      <a:r>
                        <a:rPr lang="en-GB" dirty="0" smtClean="0"/>
                        <a:t>2</a:t>
                      </a:r>
                      <a:endParaRPr lang="en-GB" dirty="0"/>
                    </a:p>
                  </a:txBody>
                  <a:tcPr/>
                </a:tc>
                <a:tc hMerge="1">
                  <a:txBody>
                    <a:bodyPr/>
                    <a:lstStyle/>
                    <a:p>
                      <a:endParaRPr lang="en-GB" dirty="0"/>
                    </a:p>
                  </a:txBody>
                  <a:tcPr/>
                </a:tc>
                <a:tc>
                  <a:txBody>
                    <a:bodyPr/>
                    <a:lstStyle/>
                    <a:p>
                      <a:r>
                        <a:rPr lang="en-GB" dirty="0" smtClean="0"/>
                        <a:t>25%</a:t>
                      </a:r>
                      <a:endParaRPr lang="en-GB" dirty="0"/>
                    </a:p>
                  </a:txBody>
                  <a:tcPr/>
                </a:tc>
                <a:tc>
                  <a:txBody>
                    <a:bodyPr/>
                    <a:lstStyle/>
                    <a:p>
                      <a:endParaRPr lang="en-GB" dirty="0"/>
                    </a:p>
                  </a:txBody>
                  <a:tcPr/>
                </a:tc>
                <a:extLst>
                  <a:ext uri="{0D108BD9-81ED-4DB2-BD59-A6C34878D82A}">
                    <a16:rowId xmlns:a16="http://schemas.microsoft.com/office/drawing/2014/main" val="1693348176"/>
                  </a:ext>
                </a:extLst>
              </a:tr>
              <a:tr h="354161">
                <a:tc>
                  <a:txBody>
                    <a:bodyPr/>
                    <a:lstStyle/>
                    <a:p>
                      <a:r>
                        <a:rPr lang="en-GB" dirty="0" smtClean="0"/>
                        <a:t>Education</a:t>
                      </a:r>
                      <a:endParaRPr lang="en-GB" dirty="0"/>
                    </a:p>
                  </a:txBody>
                  <a:tcPr/>
                </a:tc>
                <a:tc gridSpan="2">
                  <a:txBody>
                    <a:bodyPr/>
                    <a:lstStyle/>
                    <a:p>
                      <a:r>
                        <a:rPr lang="en-GB" dirty="0" smtClean="0"/>
                        <a:t>2</a:t>
                      </a:r>
                      <a:endParaRPr lang="en-GB" dirty="0"/>
                    </a:p>
                  </a:txBody>
                  <a:tcPr/>
                </a:tc>
                <a:tc hMerge="1">
                  <a:txBody>
                    <a:bodyPr/>
                    <a:lstStyle/>
                    <a:p>
                      <a:endParaRPr lang="en-GB" dirty="0"/>
                    </a:p>
                  </a:txBody>
                  <a:tcPr/>
                </a:tc>
                <a:tc>
                  <a:txBody>
                    <a:bodyPr/>
                    <a:lstStyle/>
                    <a:p>
                      <a:r>
                        <a:rPr lang="en-GB" dirty="0" smtClean="0"/>
                        <a:t>25%</a:t>
                      </a:r>
                      <a:endParaRPr lang="en-GB" dirty="0"/>
                    </a:p>
                  </a:txBody>
                  <a:tcPr/>
                </a:tc>
                <a:tc>
                  <a:txBody>
                    <a:bodyPr/>
                    <a:lstStyle/>
                    <a:p>
                      <a:endParaRPr lang="en-GB" dirty="0"/>
                    </a:p>
                  </a:txBody>
                  <a:tcPr/>
                </a:tc>
                <a:extLst>
                  <a:ext uri="{0D108BD9-81ED-4DB2-BD59-A6C34878D82A}">
                    <a16:rowId xmlns:a16="http://schemas.microsoft.com/office/drawing/2014/main" val="1230446646"/>
                  </a:ext>
                </a:extLst>
              </a:tr>
              <a:tr h="323804">
                <a:tc>
                  <a:txBody>
                    <a:bodyPr/>
                    <a:lstStyle/>
                    <a:p>
                      <a:r>
                        <a:rPr lang="en-GB" dirty="0" smtClean="0"/>
                        <a:t>Agriculture</a:t>
                      </a:r>
                      <a:endParaRPr lang="en-GB" dirty="0"/>
                    </a:p>
                  </a:txBody>
                  <a:tcPr/>
                </a:tc>
                <a:tc gridSpan="2">
                  <a:txBody>
                    <a:bodyPr/>
                    <a:lstStyle/>
                    <a:p>
                      <a:r>
                        <a:rPr lang="en-GB" dirty="0" smtClean="0"/>
                        <a:t>2</a:t>
                      </a:r>
                      <a:endParaRPr lang="en-GB" dirty="0"/>
                    </a:p>
                  </a:txBody>
                  <a:tcPr/>
                </a:tc>
                <a:tc hMerge="1">
                  <a:txBody>
                    <a:bodyPr/>
                    <a:lstStyle/>
                    <a:p>
                      <a:endParaRPr lang="en-GB" dirty="0"/>
                    </a:p>
                  </a:txBody>
                  <a:tcPr/>
                </a:tc>
                <a:tc>
                  <a:txBody>
                    <a:bodyPr/>
                    <a:lstStyle/>
                    <a:p>
                      <a:r>
                        <a:rPr lang="en-GB" dirty="0" smtClean="0"/>
                        <a:t>25%</a:t>
                      </a:r>
                      <a:endParaRPr lang="en-GB" dirty="0"/>
                    </a:p>
                  </a:txBody>
                  <a:tcPr/>
                </a:tc>
                <a:tc>
                  <a:txBody>
                    <a:bodyPr/>
                    <a:lstStyle/>
                    <a:p>
                      <a:endParaRPr lang="en-GB" dirty="0"/>
                    </a:p>
                  </a:txBody>
                  <a:tcPr/>
                </a:tc>
                <a:extLst>
                  <a:ext uri="{0D108BD9-81ED-4DB2-BD59-A6C34878D82A}">
                    <a16:rowId xmlns:a16="http://schemas.microsoft.com/office/drawing/2014/main" val="2893765674"/>
                  </a:ext>
                </a:extLst>
              </a:tr>
              <a:tr h="323804">
                <a:tc>
                  <a:txBody>
                    <a:bodyPr/>
                    <a:lstStyle/>
                    <a:p>
                      <a:r>
                        <a:rPr lang="en-GB" dirty="0" smtClean="0"/>
                        <a:t>Politics</a:t>
                      </a:r>
                      <a:endParaRPr lang="en-GB" dirty="0"/>
                    </a:p>
                  </a:txBody>
                  <a:tcPr/>
                </a:tc>
                <a:tc gridSpan="2">
                  <a:txBody>
                    <a:bodyPr/>
                    <a:lstStyle/>
                    <a:p>
                      <a:r>
                        <a:rPr lang="en-GB" dirty="0" smtClean="0"/>
                        <a:t>2</a:t>
                      </a:r>
                      <a:endParaRPr lang="en-GB" dirty="0"/>
                    </a:p>
                  </a:txBody>
                  <a:tcPr/>
                </a:tc>
                <a:tc hMerge="1">
                  <a:txBody>
                    <a:bodyPr/>
                    <a:lstStyle/>
                    <a:p>
                      <a:endParaRPr lang="en-GB" dirty="0"/>
                    </a:p>
                  </a:txBody>
                  <a:tcPr/>
                </a:tc>
                <a:tc>
                  <a:txBody>
                    <a:bodyPr/>
                    <a:lstStyle/>
                    <a:p>
                      <a:r>
                        <a:rPr lang="en-GB" dirty="0" smtClean="0"/>
                        <a:t>25%</a:t>
                      </a:r>
                      <a:endParaRPr lang="en-GB" dirty="0"/>
                    </a:p>
                  </a:txBody>
                  <a:tcPr/>
                </a:tc>
                <a:tc>
                  <a:txBody>
                    <a:bodyPr/>
                    <a:lstStyle/>
                    <a:p>
                      <a:endParaRPr lang="en-GB" dirty="0"/>
                    </a:p>
                  </a:txBody>
                  <a:tcPr/>
                </a:tc>
                <a:extLst>
                  <a:ext uri="{0D108BD9-81ED-4DB2-BD59-A6C34878D82A}">
                    <a16:rowId xmlns:a16="http://schemas.microsoft.com/office/drawing/2014/main" val="3035354594"/>
                  </a:ext>
                </a:extLst>
              </a:tr>
              <a:tr h="468409">
                <a:tc>
                  <a:txBody>
                    <a:bodyPr/>
                    <a:lstStyle/>
                    <a:p>
                      <a:r>
                        <a:rPr lang="en-GB" dirty="0" smtClean="0"/>
                        <a:t>Total</a:t>
                      </a:r>
                      <a:endParaRPr lang="en-GB" dirty="0"/>
                    </a:p>
                  </a:txBody>
                  <a:tcPr/>
                </a:tc>
                <a:tc gridSpan="2">
                  <a:txBody>
                    <a:bodyPr/>
                    <a:lstStyle/>
                    <a:p>
                      <a:r>
                        <a:rPr lang="en-GB" dirty="0" smtClean="0"/>
                        <a:t>10</a:t>
                      </a:r>
                      <a:endParaRPr lang="en-GB" dirty="0"/>
                    </a:p>
                  </a:txBody>
                  <a:tcPr/>
                </a:tc>
                <a:tc hMerge="1">
                  <a:txBody>
                    <a:bodyPr/>
                    <a:lstStyle/>
                    <a:p>
                      <a:endParaRPr lang="en-GB" dirty="0"/>
                    </a:p>
                  </a:txBody>
                  <a:tcPr/>
                </a:tc>
                <a:tc>
                  <a:txBody>
                    <a:bodyPr/>
                    <a:lstStyle/>
                    <a:p>
                      <a:r>
                        <a:rPr lang="en-GB" dirty="0" smtClean="0"/>
                        <a:t>100%</a:t>
                      </a:r>
                      <a:endParaRPr lang="en-GB" dirty="0"/>
                    </a:p>
                  </a:txBody>
                  <a:tcPr/>
                </a:tc>
                <a:tc>
                  <a:txBody>
                    <a:bodyPr/>
                    <a:lstStyle/>
                    <a:p>
                      <a:endParaRPr lang="en-GB" dirty="0"/>
                    </a:p>
                  </a:txBody>
                  <a:tcPr/>
                </a:tc>
                <a:extLst>
                  <a:ext uri="{0D108BD9-81ED-4DB2-BD59-A6C34878D82A}">
                    <a16:rowId xmlns:a16="http://schemas.microsoft.com/office/drawing/2014/main" val="1832953764"/>
                  </a:ext>
                </a:extLst>
              </a:tr>
            </a:tbl>
          </a:graphicData>
        </a:graphic>
      </p:graphicFrame>
    </p:spTree>
    <p:extLst>
      <p:ext uri="{BB962C8B-B14F-4D97-AF65-F5344CB8AC3E}">
        <p14:creationId xmlns:p14="http://schemas.microsoft.com/office/powerpoint/2010/main" val="20544231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439</TotalTime>
  <Words>1385</Words>
  <Application>Microsoft Office PowerPoint</Application>
  <PresentationFormat>Widescreen</PresentationFormat>
  <Paragraphs>159</Paragraphs>
  <Slides>16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Corbel</vt:lpstr>
      <vt:lpstr>Parallax</vt:lpstr>
      <vt:lpstr>A Critical Discourse Analysis of Radio Call-in Discourses in the Lubukusu Radio Stations   </vt:lpstr>
      <vt:lpstr>BACKGROUND TO THE STUDY</vt:lpstr>
      <vt:lpstr>Background to the study</vt:lpstr>
      <vt:lpstr>Media discourse</vt:lpstr>
      <vt:lpstr>The motivation for the study</vt:lpstr>
      <vt:lpstr>Objectives of the study</vt:lpstr>
      <vt:lpstr>Theoretical framework</vt:lpstr>
      <vt:lpstr>Methodology</vt:lpstr>
      <vt:lpstr>Call in programmes</vt:lpstr>
      <vt:lpstr>Results</vt:lpstr>
      <vt:lpstr>Honorifics</vt:lpstr>
      <vt:lpstr>Personal Brand names</vt:lpstr>
      <vt:lpstr>Power Relations among the callers</vt:lpstr>
      <vt:lpstr>Positive Self representation</vt:lpstr>
      <vt:lpstr>Conclusion </vt:lpstr>
      <vt:lpstr>References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Critical Discourse Analysis of Radio Call-in Discourses in the Lubukusu Radio Stations</dc:title>
  <dc:creator>Reviewer</dc:creator>
  <cp:lastModifiedBy>FASS</cp:lastModifiedBy>
  <cp:revision>33</cp:revision>
  <dcterms:created xsi:type="dcterms:W3CDTF">2023-06-14T17:08:15Z</dcterms:created>
  <dcterms:modified xsi:type="dcterms:W3CDTF">2025-02-16T19:54:33Z</dcterms:modified>
</cp:coreProperties>
</file>